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82" r:id="rId7"/>
    <p:sldId id="276" r:id="rId8"/>
    <p:sldId id="284" r:id="rId9"/>
    <p:sldId id="273" r:id="rId10"/>
    <p:sldId id="262" r:id="rId11"/>
    <p:sldId id="302" r:id="rId12"/>
    <p:sldId id="264" r:id="rId13"/>
    <p:sldId id="304" r:id="rId14"/>
    <p:sldId id="303" r:id="rId15"/>
    <p:sldId id="267" r:id="rId16"/>
    <p:sldId id="268" r:id="rId17"/>
    <p:sldId id="270" r:id="rId18"/>
    <p:sldId id="271" r:id="rId19"/>
    <p:sldId id="305" r:id="rId20"/>
    <p:sldId id="272" r:id="rId21"/>
    <p:sldId id="300" r:id="rId22"/>
    <p:sldId id="299" r:id="rId23"/>
    <p:sldId id="292" r:id="rId24"/>
    <p:sldId id="288" r:id="rId25"/>
    <p:sldId id="295" r:id="rId26"/>
    <p:sldId id="297" r:id="rId27"/>
    <p:sldId id="289" r:id="rId28"/>
    <p:sldId id="279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AEE06"/>
    <a:srgbClr val="FFCC00"/>
    <a:srgbClr val="FF9900"/>
    <a:srgbClr val="F1E71B"/>
    <a:srgbClr val="DFE888"/>
    <a:srgbClr val="405541"/>
    <a:srgbClr val="A8E9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65" autoAdjust="0"/>
    <p:restoredTop sz="88676" autoAdjust="0"/>
  </p:normalViewPr>
  <p:slideViewPr>
    <p:cSldViewPr snapToGrid="0" showGuides="1">
      <p:cViewPr>
        <p:scale>
          <a:sx n="60" d="100"/>
          <a:sy n="60" d="100"/>
        </p:scale>
        <p:origin x="-624" y="-120"/>
      </p:cViewPr>
      <p:guideLst>
        <p:guide orient="horz" pos="1123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12" Type="http://schemas.openxmlformats.org/officeDocument/2006/relationships/image" Target="../media/image51.wmf"/><Relationship Id="rId17" Type="http://schemas.openxmlformats.org/officeDocument/2006/relationships/image" Target="../media/image56.wmf"/><Relationship Id="rId2" Type="http://schemas.openxmlformats.org/officeDocument/2006/relationships/image" Target="../media/image41.wmf"/><Relationship Id="rId16" Type="http://schemas.openxmlformats.org/officeDocument/2006/relationships/image" Target="../media/image55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5" Type="http://schemas.openxmlformats.org/officeDocument/2006/relationships/image" Target="../media/image5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9ABE21-6F25-47B0-BCD8-A357E14D78EF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0F8AEA-44C7-4B40-B6B9-294296093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Пропедевтика понятия ЧИСЛОВАЯ ОКРУЖНОСТЬ. Повторение и закрепление свойств окружности, длины окружности и ее частей. Проверка домашнего задания, самостоятельной работы.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Бумага</a:t>
            </a:r>
            <a:r>
              <a:rPr lang="ru-RU" baseline="0" dirty="0" smtClean="0"/>
              <a:t> в клеточку- естественный тренажер. </a:t>
            </a:r>
            <a:r>
              <a:rPr lang="ru-RU" sz="1200" b="0" i="1" dirty="0" smtClean="0">
                <a:solidFill>
                  <a:schemeClr val="bg1"/>
                </a:solidFill>
              </a:rPr>
              <a:t>Доказать, что точки пересечения окружности радиусом 2 клеточки с линиями клеточек разбивают окружность на 12 равных частей.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Наглядная демонстрация</a:t>
            </a:r>
            <a:r>
              <a:rPr lang="ru-RU" baseline="0" dirty="0" smtClean="0"/>
              <a:t> симметрии. Д</a:t>
            </a:r>
            <a:r>
              <a:rPr lang="ru-RU" dirty="0" smtClean="0"/>
              <a:t>иаметрально противоположные точки. Симметрия относительно горизонтального и вертикального диаметра.</a:t>
            </a: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C716DF-9C1E-45E3-A5D9-C743DEE727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Дидактическая игра. Далее радиус</a:t>
            </a:r>
            <a:r>
              <a:rPr lang="ru-RU" baseline="0" dirty="0" smtClean="0"/>
              <a:t> окружности 2 клеточки является единичным отрезком.</a:t>
            </a:r>
            <a:r>
              <a:rPr lang="ru-RU" dirty="0" smtClean="0"/>
              <a:t> Длину окружности находим по формуле.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0F8AEA-44C7-4B40-B6B9-29429609380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Так как линии клеточек делят окружность на 12 равных частей, то</a:t>
            </a:r>
            <a:r>
              <a:rPr lang="ru-RU" baseline="0" dirty="0" smtClean="0"/>
              <a:t> находим нужную часть от 2п.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От «рассматривания» частей </a:t>
            </a:r>
            <a:r>
              <a:rPr lang="ru-RU" dirty="0" err="1" smtClean="0"/>
              <a:t>окружностии</a:t>
            </a:r>
            <a:r>
              <a:rPr lang="ru-RU" baseline="0" dirty="0" smtClean="0"/>
              <a:t> «популярных» в тригонометрии точек</a:t>
            </a:r>
            <a:r>
              <a:rPr lang="ru-RU" dirty="0" smtClean="0"/>
              <a:t> к новой модели действительных чисел (числовой окружности) и далее к </a:t>
            </a:r>
            <a:r>
              <a:rPr lang="ru-RU" dirty="0" err="1" smtClean="0"/>
              <a:t>тригонометру</a:t>
            </a:r>
            <a:r>
              <a:rPr lang="ru-RU" dirty="0" smtClean="0"/>
              <a:t> (тригонометрическому кругу)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«Тригонометрические часы»- наглядная демонстрация «наполнения » круга центральными углами с одновременным подсчетом градусной меры нового угла.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0F8AEA-44C7-4B40-B6B9-294296093805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Рассмотрим</a:t>
            </a:r>
            <a:r>
              <a:rPr lang="ru-RU" baseline="0" dirty="0" smtClean="0"/>
              <a:t> несколько задач с окружностями радиусом 2 клеточки и их дугами.</a:t>
            </a:r>
            <a:endParaRPr lang="ru-RU" dirty="0" smtClean="0"/>
          </a:p>
        </p:txBody>
      </p:sp>
      <p:sp>
        <p:nvSpPr>
          <p:cNvPr id="798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CFAC6E-355E-4C76-949C-4FDF67F4CAD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Доказать,</a:t>
            </a:r>
            <a:r>
              <a:rPr lang="ru-RU" baseline="0" dirty="0" smtClean="0"/>
              <a:t> что</a:t>
            </a:r>
            <a:r>
              <a:rPr lang="ru-RU" dirty="0" smtClean="0"/>
              <a:t> точки пересечения дуг окружности радиусом 2 клеточки  лежат на «линейках» клеточек.</a:t>
            </a:r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B3B5BB-D4A9-45D0-B3DD-190272EC1BB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На</a:t>
            </a:r>
            <a:r>
              <a:rPr lang="ru-RU" baseline="0" dirty="0" smtClean="0"/>
              <a:t> тетради в клеточку выполнен узор из дуг одинаковых окружностей радиусом 1 сантиметр так, как показано на рисунке</a:t>
            </a:r>
            <a:r>
              <a:rPr lang="ru-RU" baseline="0" smtClean="0"/>
              <a:t>. Найди </a:t>
            </a:r>
            <a:r>
              <a:rPr lang="ru-RU" baseline="0" dirty="0" smtClean="0"/>
              <a:t>длину линий, образующих узор. </a:t>
            </a:r>
            <a:r>
              <a:rPr lang="ru-RU" dirty="0" smtClean="0"/>
              <a:t>Видно, что узор состоит из четырех длин окружности радиуса 1 см. Ответ: 8п см.</a:t>
            </a:r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A4E863-E5A0-4AA9-AA18-46BD0D21BA5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Все точки пересечения дуг окружности радиусом 2 клеточки  лежат на «линейках» клеточек.</a:t>
            </a:r>
          </a:p>
        </p:txBody>
      </p:sp>
      <p:sp>
        <p:nvSpPr>
          <p:cNvPr id="768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14E465-9A35-4F7C-8342-E64BCDEB9B5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Задача на нахождение геометрической вероятности.</a:t>
            </a:r>
          </a:p>
        </p:txBody>
      </p:sp>
      <p:sp>
        <p:nvSpPr>
          <p:cNvPr id="757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C2A353-B6F9-4E09-978E-167ECD09DD5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Олимпиадная задача: Найти площадь общей части кругов с центрами в вершинах квадрата со стороной 1 единичный отрезок. Если единичный отрезок взять 2 клеточки, то решение можно «увидеть».</a:t>
            </a:r>
          </a:p>
        </p:txBody>
      </p:sp>
      <p:sp>
        <p:nvSpPr>
          <p:cNvPr id="747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C507EC-AD37-4B85-ADB6-87342584DF9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60D034-41DD-4777-9ABE-30FC789A2CD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Ссылки на основные части презентации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Центром симметрии окружности является центр окружности. Окружность- центральносимметричная фигура, доказываем по определению окружности  и определению центральносимметричной фигуры. Точка К- произвольная точка произвольной окружности.</a:t>
            </a:r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2B6884-7CDB-4A9E-AD73-DC61EAF45F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Прямая, содержащая диаметр окружности, является ее осью сиимметрии. Окружность имеет бесконечно много осей симметрии.</a:t>
            </a:r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EE603D-486F-4C66-BF68-F81A925ACF4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Частный случай свойства фигур, соответствующих друг другу при движении: центральносимметричные фигуры равны. Точки </a:t>
            </a:r>
            <a:r>
              <a:rPr lang="en-US" smtClean="0"/>
              <a:t>P </a:t>
            </a:r>
            <a:r>
              <a:rPr lang="ru-RU" smtClean="0"/>
              <a:t>и </a:t>
            </a:r>
            <a:r>
              <a:rPr lang="en-US" smtClean="0"/>
              <a:t>Q-</a:t>
            </a:r>
            <a:r>
              <a:rPr lang="ru-RU" smtClean="0"/>
              <a:t> произвольные точки окружности.</a:t>
            </a:r>
            <a:r>
              <a:rPr lang="en-US" smtClean="0"/>
              <a:t> </a:t>
            </a: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8C0EA1-83EA-4B66-80DB-06A85635B94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Параллельные прямые высекают на окружности равные дуги.</a:t>
            </a: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4CA463-62C1-4BB7-8124-630E39DD37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Рассмотрим</a:t>
            </a:r>
            <a:r>
              <a:rPr lang="ru-RU" baseline="0" dirty="0" smtClean="0"/>
              <a:t> декартову систему координат с центром в центре окружности и единичным отрезком, равным радиусу окружности. </a:t>
            </a:r>
            <a:r>
              <a:rPr lang="en-US" dirty="0" smtClean="0"/>
              <a:t>M(</a:t>
            </a:r>
            <a:r>
              <a:rPr lang="en-US" dirty="0" err="1" smtClean="0"/>
              <a:t>x;y</a:t>
            </a:r>
            <a:r>
              <a:rPr lang="en-US" dirty="0" smtClean="0"/>
              <a:t>)- </a:t>
            </a:r>
            <a:r>
              <a:rPr lang="ru-RU" dirty="0" smtClean="0"/>
              <a:t>произвольная точка окружности единичного радиуса с центром в начале отсчета (такая окружность называется единичной).</a:t>
            </a:r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16571B-3988-4F97-8106-25121A1FECD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baseline="0" dirty="0" smtClean="0"/>
              <a:t>Определение градусной меры центрального угла как восьмой части от 360 градусов.</a:t>
            </a: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C825-5094-4A52-8392-0606FB332E0A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DE4C2-EDEF-4C5E-8C94-D4C8FB848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878E-E505-4181-8E5E-5366B139D37D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C3D8-F4C4-4148-8CC7-0B9A7D74F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40590-30FC-4F56-B072-5698658C2D41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F0472-5E2C-458B-9BBE-AE449C107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F6A2-8659-4AB9-B633-EDF79D0C62B7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2863-DCCA-49D9-916A-C19292935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79BA5-3ED7-4495-8B81-C9DEF8DC11D3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7BED4-B567-41AB-AFB2-D8001D109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58031-EC6F-4E55-8802-740405FA21A0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53EE6-09BA-4DA7-A53F-7A4313924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3E8E-0159-4A52-914A-E8844DA9F83D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33108-56EB-47A4-9D73-61CB08421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7B1E-8881-4F56-9FB0-E5D490A6851D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DB012-A389-4FD5-8D57-2036F2AE7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B6228-5B9B-46F7-820F-C9AD186D724C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9D79-0C98-400A-9DF0-EB1CB2E35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4D912-9021-420D-BB91-A31787FE4F30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3314-37CA-4C21-B2A5-2AC5B47F9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0A92-6247-470C-9ED7-7B4E861D2AD5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F86D-41A8-4DDA-B2BB-922288BAF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55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369788-455E-4A84-9D38-B694C57F8857}" type="datetimeFigureOut">
              <a:rPr lang="ru-RU"/>
              <a:pPr>
                <a:defRPr/>
              </a:pPr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5B52DA-2860-4A00-9164-6EFDFF04C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18" Type="http://schemas.openxmlformats.org/officeDocument/2006/relationships/oleObject" Target="../embeddings/oleObject54.bin"/><Relationship Id="rId3" Type="http://schemas.openxmlformats.org/officeDocument/2006/relationships/notesSlide" Target="../notesSlides/notesSlide21.xml"/><Relationship Id="rId21" Type="http://schemas.openxmlformats.org/officeDocument/2006/relationships/oleObject" Target="../embeddings/oleObject57.bin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2.bin"/><Relationship Id="rId20" Type="http://schemas.openxmlformats.org/officeDocument/2006/relationships/oleObject" Target="../embeddings/oleObject5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51.bin"/><Relationship Id="rId10" Type="http://schemas.openxmlformats.org/officeDocument/2006/relationships/oleObject" Target="../embeddings/oleObject46.bin"/><Relationship Id="rId19" Type="http://schemas.openxmlformats.org/officeDocument/2006/relationships/oleObject" Target="../embeddings/oleObject55.bin"/><Relationship Id="rId4" Type="http://schemas.openxmlformats.org/officeDocument/2006/relationships/image" Target="../media/image57.jpeg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50.bin"/><Relationship Id="rId22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7.xml"/><Relationship Id="rId7" Type="http://schemas.openxmlformats.org/officeDocument/2006/relationships/slide" Target="slide9.xml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3155684" y="6184900"/>
            <a:ext cx="2818016" cy="27699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ГОУ  СОШ №1280 ЮЗАО г. Москвы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767250" y="5495700"/>
            <a:ext cx="3606500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Замковая Татьяна Борисовна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Нечаева Наталия Викторовна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548961" y="2851150"/>
            <a:ext cx="803412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От окружности к тригонометру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071942"/>
            <a:ext cx="4295920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Часть первая. Окружность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85750" y="5303520"/>
            <a:ext cx="8572500" cy="1401128"/>
          </a:xfrm>
        </p:spPr>
        <p:txBody>
          <a:bodyPr/>
          <a:lstStyle/>
          <a:p>
            <a:pPr algn="ctr"/>
            <a:r>
              <a:rPr lang="ru-RU" sz="2800" b="0" i="1" dirty="0" smtClean="0">
                <a:solidFill>
                  <a:schemeClr val="bg1"/>
                </a:solidFill>
              </a:rPr>
              <a:t>Доказать, что точки пересечения окружности радиусом 2 клеточки с линиями клеточек</a:t>
            </a:r>
            <a:br>
              <a:rPr lang="ru-RU" sz="2800" b="0" i="1" dirty="0" smtClean="0">
                <a:solidFill>
                  <a:schemeClr val="bg1"/>
                </a:solidFill>
              </a:rPr>
            </a:br>
            <a:r>
              <a:rPr lang="ru-RU" sz="2800" b="0" i="1" dirty="0" smtClean="0">
                <a:solidFill>
                  <a:schemeClr val="bg1"/>
                </a:solidFill>
              </a:rPr>
              <a:t> разбивают окружность на 12 равных частей</a:t>
            </a:r>
          </a:p>
        </p:txBody>
      </p:sp>
      <p:grpSp>
        <p:nvGrpSpPr>
          <p:cNvPr id="17411" name="Группа 90"/>
          <p:cNvGrpSpPr>
            <a:grpSpLocks/>
          </p:cNvGrpSpPr>
          <p:nvPr/>
        </p:nvGrpSpPr>
        <p:grpSpPr bwMode="auto">
          <a:xfrm>
            <a:off x="2411413" y="549275"/>
            <a:ext cx="4321175" cy="4275138"/>
            <a:chOff x="3142446" y="1285860"/>
            <a:chExt cx="2859108" cy="2859108"/>
          </a:xfrm>
        </p:grpSpPr>
        <p:cxnSp>
          <p:nvCxnSpPr>
            <p:cNvPr id="92" name="Прямая соединительная линия 91"/>
            <p:cNvCxnSpPr/>
            <p:nvPr/>
          </p:nvCxnSpPr>
          <p:spPr>
            <a:xfrm>
              <a:off x="3143496" y="1285860"/>
              <a:ext cx="2857007" cy="212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>
              <a:off x="3143496" y="2000372"/>
              <a:ext cx="2857007" cy="106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>
              <a:off x="3143496" y="2714883"/>
              <a:ext cx="2857007" cy="106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3143496" y="3429395"/>
              <a:ext cx="2857007" cy="106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>
              <a:off x="3143496" y="4142845"/>
              <a:ext cx="2857007" cy="212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 rot="5400000">
              <a:off x="3143508" y="2714363"/>
              <a:ext cx="2856984" cy="210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 rot="5400000">
              <a:off x="2429256" y="2715414"/>
              <a:ext cx="285698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5400000">
              <a:off x="1715005" y="2714363"/>
              <a:ext cx="2856984" cy="210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rot="5400000">
              <a:off x="4572012" y="2714363"/>
              <a:ext cx="2856984" cy="210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3858285" y="2714889"/>
              <a:ext cx="2856984" cy="105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2" name="Дуга 101"/>
            <p:cNvSpPr/>
            <p:nvPr/>
          </p:nvSpPr>
          <p:spPr>
            <a:xfrm>
              <a:off x="3143496" y="1285860"/>
              <a:ext cx="2857007" cy="2856985"/>
            </a:xfrm>
            <a:prstGeom prst="arc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447" name="Дуга 102"/>
            <p:cNvSpPr>
              <a:spLocks noChangeArrowheads="1"/>
            </p:cNvSpPr>
            <p:nvPr/>
          </p:nvSpPr>
          <p:spPr bwMode="auto">
            <a:xfrm rot="5400000">
              <a:off x="3143438" y="1285860"/>
              <a:ext cx="2857123" cy="2857123"/>
            </a:xfrm>
            <a:custGeom>
              <a:avLst/>
              <a:gdLst>
                <a:gd name="T0" fmla="*/ 1428564 w 2857123"/>
                <a:gd name="T1" fmla="*/ 0 h 2857123"/>
                <a:gd name="T2" fmla="*/ 1428563 w 2857123"/>
                <a:gd name="T3" fmla="*/ 1428563 h 2857123"/>
                <a:gd name="T4" fmla="*/ 2857123 w 2857123"/>
                <a:gd name="T5" fmla="*/ 1428563 h 2857123"/>
                <a:gd name="T6" fmla="*/ 11796480 60000 65536"/>
                <a:gd name="T7" fmla="*/ 11796480 60000 65536"/>
                <a:gd name="T8" fmla="*/ 5898240 60000 65536"/>
                <a:gd name="T9" fmla="*/ 1428564 w 2857123"/>
                <a:gd name="T10" fmla="*/ 0 h 2857123"/>
                <a:gd name="T11" fmla="*/ 2857123 w 2857123"/>
                <a:gd name="T12" fmla="*/ 1428563 h 2857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123" h="2857123" stroke="0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  <a:lnTo>
                    <a:pt x="1428562" y="1428562"/>
                  </a:lnTo>
                  <a:close/>
                </a:path>
                <a:path w="2857123" h="2857123" fill="none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</a:path>
              </a:pathLst>
            </a:custGeom>
            <a:noFill/>
            <a:ln w="9525" algn="ctr">
              <a:solidFill>
                <a:srgbClr val="F9F9F9"/>
              </a:solidFill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  <p:sp>
          <p:nvSpPr>
            <p:cNvPr id="17448" name="Дуга 103"/>
            <p:cNvSpPr>
              <a:spLocks noChangeArrowheads="1"/>
            </p:cNvSpPr>
            <p:nvPr/>
          </p:nvSpPr>
          <p:spPr bwMode="auto">
            <a:xfrm rot="10800000">
              <a:off x="3143438" y="1285860"/>
              <a:ext cx="2857123" cy="2857123"/>
            </a:xfrm>
            <a:custGeom>
              <a:avLst/>
              <a:gdLst>
                <a:gd name="T0" fmla="*/ 1428564 w 2857123"/>
                <a:gd name="T1" fmla="*/ 0 h 2857123"/>
                <a:gd name="T2" fmla="*/ 1428563 w 2857123"/>
                <a:gd name="T3" fmla="*/ 1428563 h 2857123"/>
                <a:gd name="T4" fmla="*/ 2857123 w 2857123"/>
                <a:gd name="T5" fmla="*/ 1428563 h 2857123"/>
                <a:gd name="T6" fmla="*/ 11796480 60000 65536"/>
                <a:gd name="T7" fmla="*/ 11796480 60000 65536"/>
                <a:gd name="T8" fmla="*/ 5898240 60000 65536"/>
                <a:gd name="T9" fmla="*/ 1428564 w 2857123"/>
                <a:gd name="T10" fmla="*/ 0 h 2857123"/>
                <a:gd name="T11" fmla="*/ 2857123 w 2857123"/>
                <a:gd name="T12" fmla="*/ 1428563 h 2857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123" h="2857123" stroke="0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  <a:lnTo>
                    <a:pt x="1428562" y="1428562"/>
                  </a:lnTo>
                  <a:close/>
                </a:path>
                <a:path w="2857123" h="2857123" fill="none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</a:path>
              </a:pathLst>
            </a:custGeom>
            <a:noFill/>
            <a:ln w="9525" algn="ctr">
              <a:solidFill>
                <a:srgbClr val="F9F9F9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  <p:sp>
          <p:nvSpPr>
            <p:cNvPr id="17449" name="Дуга 104"/>
            <p:cNvSpPr>
              <a:spLocks noChangeArrowheads="1"/>
            </p:cNvSpPr>
            <p:nvPr/>
          </p:nvSpPr>
          <p:spPr bwMode="auto">
            <a:xfrm rot="-5400000">
              <a:off x="3143438" y="1285860"/>
              <a:ext cx="2857123" cy="2857123"/>
            </a:xfrm>
            <a:custGeom>
              <a:avLst/>
              <a:gdLst>
                <a:gd name="T0" fmla="*/ 1428564 w 2857123"/>
                <a:gd name="T1" fmla="*/ 0 h 2857123"/>
                <a:gd name="T2" fmla="*/ 1428563 w 2857123"/>
                <a:gd name="T3" fmla="*/ 1428563 h 2857123"/>
                <a:gd name="T4" fmla="*/ 2857123 w 2857123"/>
                <a:gd name="T5" fmla="*/ 1428563 h 2857123"/>
                <a:gd name="T6" fmla="*/ 11796480 60000 65536"/>
                <a:gd name="T7" fmla="*/ 11796480 60000 65536"/>
                <a:gd name="T8" fmla="*/ 5898240 60000 65536"/>
                <a:gd name="T9" fmla="*/ 1428564 w 2857123"/>
                <a:gd name="T10" fmla="*/ 0 h 2857123"/>
                <a:gd name="T11" fmla="*/ 2857123 w 2857123"/>
                <a:gd name="T12" fmla="*/ 1428563 h 2857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123" h="2857123" stroke="0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  <a:lnTo>
                    <a:pt x="1428562" y="1428562"/>
                  </a:lnTo>
                  <a:close/>
                </a:path>
                <a:path w="2857123" h="2857123" fill="none">
                  <a:moveTo>
                    <a:pt x="1428563" y="0"/>
                  </a:moveTo>
                  <a:lnTo>
                    <a:pt x="1428562" y="0"/>
                  </a:lnTo>
                  <a:cubicBezTo>
                    <a:pt x="2217535" y="1"/>
                    <a:pt x="2857123" y="639589"/>
                    <a:pt x="2857123" y="1428562"/>
                  </a:cubicBezTo>
                  <a:cubicBezTo>
                    <a:pt x="2857123" y="1428562"/>
                    <a:pt x="2857122" y="1428563"/>
                    <a:pt x="2857122" y="1428564"/>
                  </a:cubicBezTo>
                </a:path>
              </a:pathLst>
            </a:custGeom>
            <a:noFill/>
            <a:ln w="9525" algn="ctr">
              <a:solidFill>
                <a:srgbClr val="F9F9F9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</p:grpSp>
      <p:sp>
        <p:nvSpPr>
          <p:cNvPr id="30" name="Дуга 29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9834607"/>
              <a:gd name="adj2" fmla="val 0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8044250"/>
              <a:gd name="adj2" fmla="val 19832114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Дуга 31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6234899"/>
              <a:gd name="adj2" fmla="val 18035738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Дуга 32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4369366"/>
              <a:gd name="adj2" fmla="val 16186606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2579052"/>
              <a:gd name="adj2" fmla="val 14377759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Дуга 34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0779669"/>
              <a:gd name="adj2" fmla="val 12613905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Дуга 35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9003720"/>
              <a:gd name="adj2" fmla="val 10779243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Дуга 36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7224605"/>
              <a:gd name="adj2" fmla="val 9001379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Дуга 37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5406642"/>
              <a:gd name="adj2" fmla="val 7232932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Дуга 38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3597583"/>
              <a:gd name="adj2" fmla="val 5412678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Дуга 39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1807787"/>
              <a:gd name="adj2" fmla="val 3603398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Дуга 40"/>
          <p:cNvSpPr/>
          <p:nvPr/>
        </p:nvSpPr>
        <p:spPr>
          <a:xfrm>
            <a:off x="2411413" y="549275"/>
            <a:ext cx="4321175" cy="4275138"/>
          </a:xfrm>
          <a:prstGeom prst="arc">
            <a:avLst>
              <a:gd name="adj1" fmla="val 21585806"/>
              <a:gd name="adj2" fmla="val 1774024"/>
            </a:avLst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662240" y="3710780"/>
            <a:ext cx="90487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366963" y="2644777"/>
            <a:ext cx="90487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655097" y="1574801"/>
            <a:ext cx="90487" cy="889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3446463" y="796923"/>
            <a:ext cx="90487" cy="9048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527550" y="510381"/>
            <a:ext cx="88900" cy="9048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607050" y="792161"/>
            <a:ext cx="90488" cy="9048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400797" y="1574801"/>
            <a:ext cx="90488" cy="889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6686550" y="2644777"/>
            <a:ext cx="90488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446463" y="4494214"/>
            <a:ext cx="90487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6393654" y="3713161"/>
            <a:ext cx="90488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604669" y="4494214"/>
            <a:ext cx="90488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4520407" y="4783137"/>
            <a:ext cx="88900" cy="9048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526090" y="2644650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Прямая соединительная линия 29"/>
          <p:cNvCxnSpPr/>
          <p:nvPr/>
        </p:nvCxnSpPr>
        <p:spPr bwMode="auto">
          <a:xfrm>
            <a:off x="2362200" y="1944688"/>
            <a:ext cx="4371975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2362200" y="3036887"/>
            <a:ext cx="4371975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2362200" y="4130674"/>
            <a:ext cx="4371975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2362200" y="5222875"/>
            <a:ext cx="4371975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 bwMode="auto">
          <a:xfrm>
            <a:off x="2362200" y="6316662"/>
            <a:ext cx="4371975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 bwMode="auto">
          <a:xfrm rot="5400000">
            <a:off x="2362994" y="4129882"/>
            <a:ext cx="4370388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 bwMode="auto">
          <a:xfrm rot="5400000">
            <a:off x="1269207" y="4129882"/>
            <a:ext cx="4370388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 bwMode="auto">
          <a:xfrm rot="5400000">
            <a:off x="176213" y="4130676"/>
            <a:ext cx="4370388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 bwMode="auto">
          <a:xfrm rot="5400000">
            <a:off x="4549776" y="4130676"/>
            <a:ext cx="4370388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 bwMode="auto">
          <a:xfrm rot="5400000">
            <a:off x="3456782" y="4129882"/>
            <a:ext cx="4370388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 bwMode="auto">
          <a:xfrm>
            <a:off x="2362200" y="1944688"/>
            <a:ext cx="4371975" cy="4371975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" name="Дуга 40"/>
          <p:cNvSpPr/>
          <p:nvPr/>
        </p:nvSpPr>
        <p:spPr bwMode="auto">
          <a:xfrm rot="5400000">
            <a:off x="2362200" y="1944689"/>
            <a:ext cx="4371975" cy="4371975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2" name="Дуга 41"/>
          <p:cNvSpPr/>
          <p:nvPr/>
        </p:nvSpPr>
        <p:spPr bwMode="auto">
          <a:xfrm rot="10800000">
            <a:off x="2362200" y="1944688"/>
            <a:ext cx="4371975" cy="4371975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3" name="Дуга 42"/>
          <p:cNvSpPr/>
          <p:nvPr/>
        </p:nvSpPr>
        <p:spPr bwMode="auto">
          <a:xfrm rot="16200000">
            <a:off x="2362200" y="1944689"/>
            <a:ext cx="4371975" cy="4371975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 rot="10800000" flipV="1">
            <a:off x="2354263" y="1946275"/>
            <a:ext cx="4392612" cy="43719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318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2343150" y="1901825"/>
            <a:ext cx="4353454" cy="4372507"/>
          </a:xfrm>
          <a:prstGeom prst="line">
            <a:avLst/>
          </a:prstGeom>
          <a:noFill/>
          <a:ln w="3175" algn="ctr">
            <a:solidFill>
              <a:schemeClr val="accent3">
                <a:lumMod val="75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3460750" y="2238375"/>
            <a:ext cx="2176463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3019425" y="2587625"/>
            <a:ext cx="3087688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2994025" y="5670550"/>
            <a:ext cx="3089275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3463925" y="6016625"/>
            <a:ext cx="2176463" cy="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 bwMode="auto">
          <a:xfrm rot="5400000">
            <a:off x="1468438" y="4125912"/>
            <a:ext cx="3079750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 bwMode="auto">
          <a:xfrm rot="5400000">
            <a:off x="4548982" y="4129881"/>
            <a:ext cx="3079750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 bwMode="auto">
          <a:xfrm rot="5400000">
            <a:off x="1570038" y="4135438"/>
            <a:ext cx="2185987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 bwMode="auto">
          <a:xfrm rot="5400000">
            <a:off x="5353844" y="4129882"/>
            <a:ext cx="2187575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953139" y="2529129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07054" y="2978632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032924" y="2531781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391671" y="2978632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586014" y="2182571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305050" y="4067619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032924" y="5615147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391671" y="5165643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677450" y="4070271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584983" y="5957971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604522" y="5165643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950607" y="5612493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397517" y="5955319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4491766" y="6254628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4527632" y="1888567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401081" y="2179919"/>
            <a:ext cx="117050" cy="1225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11315" name="Заголовок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</a:rPr>
              <a:t>Симметрия точек окружности</a:t>
            </a:r>
          </a:p>
        </p:txBody>
      </p:sp>
      <p:sp>
        <p:nvSpPr>
          <p:cNvPr id="44" name="Овал 43"/>
          <p:cNvSpPr/>
          <p:nvPr/>
        </p:nvSpPr>
        <p:spPr>
          <a:xfrm>
            <a:off x="4507102" y="4095751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48 L -0.47378 -0.0016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-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0.00139 L 0.48211 0.0016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63583 " pathEditMode="relative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024 L 0.00399 -0.6365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18519E-6 L -0.41354 -5.18519E-6 " pathEditMode="relative" ptsTypes="AA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5.18519E-6 L 0.41354 -5.18519E-6 " pathEditMode="relative" ptsTypes="AA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1921 L 3.61111E-6 -0.4495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1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787 L -0.00226 0.4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2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4115 0.55116 " pathEditMode="relative" ptsTypes="AA"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417 L 0.23715 -0.551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278 L -3.05556E-6 -0.4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44 L -0.00191 0.4460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7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2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628 -0.54467 " pathEditMode="relative" ptsTypes="AA">
                                      <p:cBhvr>
                                        <p:cTn id="9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1042 L 0.23698 0.5486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  <p:bldP spid="11" grpId="0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8" grpId="0" animBg="1"/>
      <p:bldP spid="1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9" name="Дуга 103"/>
          <p:cNvSpPr>
            <a:spLocks noChangeArrowheads="1"/>
          </p:cNvSpPr>
          <p:nvPr/>
        </p:nvSpPr>
        <p:spPr bwMode="auto">
          <a:xfrm rot="10800000">
            <a:off x="2284413" y="239562"/>
            <a:ext cx="4568823" cy="4569249"/>
          </a:xfrm>
          <a:custGeom>
            <a:avLst/>
            <a:gdLst>
              <a:gd name="T0" fmla="*/ 1428523 w 2857041"/>
              <a:gd name="T1" fmla="*/ 0 h 2857286"/>
              <a:gd name="T2" fmla="*/ 1428522 w 2857041"/>
              <a:gd name="T3" fmla="*/ 1428643 h 2857286"/>
              <a:gd name="T4" fmla="*/ 2857041 w 2857041"/>
              <a:gd name="T5" fmla="*/ 1428643 h 2857286"/>
              <a:gd name="T6" fmla="*/ 11796480 60000 65536"/>
              <a:gd name="T7" fmla="*/ 11796480 60000 65536"/>
              <a:gd name="T8" fmla="*/ 5898240 60000 65536"/>
              <a:gd name="T9" fmla="*/ 1428523 w 2857041"/>
              <a:gd name="T10" fmla="*/ 0 h 2857286"/>
              <a:gd name="T11" fmla="*/ 2857041 w 2857041"/>
              <a:gd name="T12" fmla="*/ 1428643 h 28572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041" h="2857286" stroke="0">
                <a:moveTo>
                  <a:pt x="1428522" y="0"/>
                </a:moveTo>
                <a:lnTo>
                  <a:pt x="1428521" y="0"/>
                </a:lnTo>
                <a:cubicBezTo>
                  <a:pt x="2217471" y="1"/>
                  <a:pt x="2857041" y="639626"/>
                  <a:pt x="2857041" y="1428643"/>
                </a:cubicBezTo>
                <a:cubicBezTo>
                  <a:pt x="2857041" y="1428643"/>
                  <a:pt x="2857040" y="1428644"/>
                  <a:pt x="2857040" y="1428645"/>
                </a:cubicBezTo>
                <a:lnTo>
                  <a:pt x="1428521" y="1428643"/>
                </a:lnTo>
                <a:close/>
              </a:path>
              <a:path w="2857041" h="2857286" fill="none">
                <a:moveTo>
                  <a:pt x="1428522" y="0"/>
                </a:moveTo>
                <a:lnTo>
                  <a:pt x="1428521" y="0"/>
                </a:lnTo>
                <a:cubicBezTo>
                  <a:pt x="2217471" y="1"/>
                  <a:pt x="2857041" y="639626"/>
                  <a:pt x="2857041" y="1428643"/>
                </a:cubicBezTo>
                <a:cubicBezTo>
                  <a:pt x="2857041" y="1428643"/>
                  <a:pt x="2857040" y="1428644"/>
                  <a:pt x="2857040" y="1428645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18490" name="Дуга 104"/>
          <p:cNvSpPr>
            <a:spLocks noChangeArrowheads="1"/>
          </p:cNvSpPr>
          <p:nvPr/>
        </p:nvSpPr>
        <p:spPr bwMode="auto">
          <a:xfrm rot="16200000">
            <a:off x="2284201" y="239774"/>
            <a:ext cx="4569249" cy="4568823"/>
          </a:xfrm>
          <a:custGeom>
            <a:avLst/>
            <a:gdLst>
              <a:gd name="T0" fmla="*/ 1428645 w 2857286"/>
              <a:gd name="T1" fmla="*/ 0 h 2857041"/>
              <a:gd name="T2" fmla="*/ 1428643 w 2857286"/>
              <a:gd name="T3" fmla="*/ 1428522 h 2857041"/>
              <a:gd name="T4" fmla="*/ 2857286 w 2857286"/>
              <a:gd name="T5" fmla="*/ 1428522 h 2857041"/>
              <a:gd name="T6" fmla="*/ 11796480 60000 65536"/>
              <a:gd name="T7" fmla="*/ 11796480 60000 65536"/>
              <a:gd name="T8" fmla="*/ 5898240 60000 65536"/>
              <a:gd name="T9" fmla="*/ 1428645 w 2857286"/>
              <a:gd name="T10" fmla="*/ 0 h 2857041"/>
              <a:gd name="T11" fmla="*/ 2857286 w 2857286"/>
              <a:gd name="T12" fmla="*/ 1428522 h 28570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286" h="2857041" stroke="0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  <a:lnTo>
                  <a:pt x="1428643" y="1428521"/>
                </a:lnTo>
                <a:close/>
              </a:path>
              <a:path w="2857286" h="2857041" fill="none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28" name="Дуга 27"/>
          <p:cNvSpPr/>
          <p:nvPr/>
        </p:nvSpPr>
        <p:spPr bwMode="auto">
          <a:xfrm>
            <a:off x="2284413" y="239714"/>
            <a:ext cx="4568825" cy="4568825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488" name="Дуга 102"/>
          <p:cNvSpPr>
            <a:spLocks noChangeArrowheads="1"/>
          </p:cNvSpPr>
          <p:nvPr/>
        </p:nvSpPr>
        <p:spPr bwMode="auto">
          <a:xfrm rot="5400000">
            <a:off x="2284201" y="239774"/>
            <a:ext cx="4569249" cy="4568823"/>
          </a:xfrm>
          <a:custGeom>
            <a:avLst/>
            <a:gdLst>
              <a:gd name="T0" fmla="*/ 1428645 w 2857286"/>
              <a:gd name="T1" fmla="*/ 0 h 2857041"/>
              <a:gd name="T2" fmla="*/ 1428643 w 2857286"/>
              <a:gd name="T3" fmla="*/ 1428522 h 2857041"/>
              <a:gd name="T4" fmla="*/ 2857286 w 2857286"/>
              <a:gd name="T5" fmla="*/ 1428522 h 2857041"/>
              <a:gd name="T6" fmla="*/ 11796480 60000 65536"/>
              <a:gd name="T7" fmla="*/ 11796480 60000 65536"/>
              <a:gd name="T8" fmla="*/ 5898240 60000 65536"/>
              <a:gd name="T9" fmla="*/ 1428645 w 2857286"/>
              <a:gd name="T10" fmla="*/ 0 h 2857041"/>
              <a:gd name="T11" fmla="*/ 2857286 w 2857286"/>
              <a:gd name="T12" fmla="*/ 1428522 h 28570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286" h="2857041" stroke="0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  <a:lnTo>
                  <a:pt x="1428643" y="1428521"/>
                </a:lnTo>
                <a:close/>
              </a:path>
              <a:path w="2857286" h="2857041" fill="none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276475" y="233363"/>
            <a:ext cx="4591050" cy="459105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927100" y="5681663"/>
            <a:ext cx="4484688" cy="7207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3200" i="1" dirty="0">
                <a:solidFill>
                  <a:srgbClr val="FCB72C"/>
                </a:solidFill>
                <a:latin typeface="+mj-lt"/>
                <a:ea typeface="+mj-ea"/>
                <a:cs typeface="+mj-cs"/>
              </a:rPr>
              <a:t>Длина </a:t>
            </a:r>
            <a:r>
              <a:rPr lang="ru-RU" sz="3200" i="1" dirty="0" smtClean="0">
                <a:solidFill>
                  <a:srgbClr val="FCB72C"/>
                </a:solidFill>
                <a:latin typeface="+mj-lt"/>
                <a:ea typeface="+mj-ea"/>
                <a:cs typeface="+mj-cs"/>
              </a:rPr>
              <a:t>окружности</a:t>
            </a:r>
            <a:endParaRPr lang="ru-RU" sz="4000" dirty="0">
              <a:solidFill>
                <a:srgbClr val="FCB72C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 bwMode="auto">
          <a:xfrm>
            <a:off x="2284413" y="239714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 bwMode="auto">
          <a:xfrm>
            <a:off x="2284413" y="1382713"/>
            <a:ext cx="4568825" cy="158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 bwMode="auto">
          <a:xfrm>
            <a:off x="2284413" y="2524125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2284413" y="3667124"/>
            <a:ext cx="4568825" cy="158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2284413" y="4808537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 bwMode="auto">
          <a:xfrm rot="5400000">
            <a:off x="2284413" y="2524125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 bwMode="auto">
          <a:xfrm rot="5400000">
            <a:off x="1142206" y="2524919"/>
            <a:ext cx="4568825" cy="1588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 bwMode="auto">
          <a:xfrm rot="5400000">
            <a:off x="0" y="2524125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 bwMode="auto">
          <a:xfrm rot="5400000">
            <a:off x="4568824" y="2524125"/>
            <a:ext cx="4568825" cy="317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 bwMode="auto">
          <a:xfrm rot="5400000">
            <a:off x="3426619" y="2524919"/>
            <a:ext cx="4568825" cy="1586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111750" y="5589588"/>
            <a:ext cx="11557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i="1">
                <a:solidFill>
                  <a:srgbClr val="FCB72C"/>
                </a:solidFill>
                <a:latin typeface="Calibri" pitchFamily="34" charset="0"/>
              </a:rPr>
              <a:t>2</a:t>
            </a:r>
            <a:r>
              <a:rPr lang="el-GR" sz="4400" i="1">
                <a:solidFill>
                  <a:srgbClr val="FCB72C"/>
                </a:solidFill>
                <a:latin typeface="Calibri" pitchFamily="34" charset="0"/>
              </a:rPr>
              <a:t>π</a:t>
            </a:r>
            <a:endParaRPr lang="ru-RU" sz="4400">
              <a:solidFill>
                <a:srgbClr val="FCB72C"/>
              </a:solidFill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32250" y="5094288"/>
            <a:ext cx="12604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C000"/>
                </a:solidFill>
                <a:latin typeface="+mj-lt"/>
                <a:cs typeface="+mn-cs"/>
              </a:rPr>
              <a:t>R=1</a:t>
            </a:r>
            <a:endParaRPr lang="ru-RU" sz="3200" dirty="0">
              <a:solidFill>
                <a:srgbClr val="FFC000"/>
              </a:solidFill>
              <a:latin typeface="+mj-lt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02238" y="5724525"/>
            <a:ext cx="4048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FFC000"/>
                </a:solidFill>
                <a:latin typeface="+mj-lt"/>
                <a:cs typeface="+mn-cs"/>
              </a:rPr>
              <a:t>?</a:t>
            </a:r>
          </a:p>
        </p:txBody>
      </p:sp>
      <p:sp>
        <p:nvSpPr>
          <p:cNvPr id="37" name="Овал 36"/>
          <p:cNvSpPr/>
          <p:nvPr/>
        </p:nvSpPr>
        <p:spPr>
          <a:xfrm>
            <a:off x="4523739" y="2483102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Прямая соединительная линия 93"/>
          <p:cNvCxnSpPr/>
          <p:nvPr/>
        </p:nvCxnSpPr>
        <p:spPr bwMode="auto">
          <a:xfrm>
            <a:off x="2290763" y="2530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72795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 bwMode="auto">
          <a:xfrm rot="162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 bwMode="auto">
          <a:xfrm>
            <a:off x="2290763" y="1387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10800000">
            <a:off x="2290763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6" name="Прямая соединительная линия 95"/>
          <p:cNvCxnSpPr/>
          <p:nvPr/>
        </p:nvCxnSpPr>
        <p:spPr bwMode="auto">
          <a:xfrm>
            <a:off x="2290763" y="4814888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90763" y="3673474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 bwMode="auto">
          <a:xfrm rot="54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" name="Дуга 101"/>
          <p:cNvSpPr/>
          <p:nvPr/>
        </p:nvSpPr>
        <p:spPr bwMode="auto">
          <a:xfrm>
            <a:off x="2289020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85938" y="5612130"/>
            <a:ext cx="3598862" cy="720725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FFF00"/>
                </a:solidFill>
              </a:rPr>
              <a:t>Длина дуги 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90763" y="244476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89176" y="2530476"/>
            <a:ext cx="4570413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46971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5557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31383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13338" y="5695950"/>
            <a:ext cx="9268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FFFF00"/>
                </a:solidFill>
                <a:latin typeface="Calibri" pitchFamily="34" charset="0"/>
              </a:rPr>
              <a:t>π</a:t>
            </a:r>
            <a:r>
              <a:rPr lang="ru-RU" sz="4000" dirty="0" smtClean="0">
                <a:solidFill>
                  <a:srgbClr val="FFFF00"/>
                </a:solidFill>
                <a:latin typeface="Calibri" pitchFamily="34" charset="0"/>
              </a:rPr>
              <a:t>/6</a:t>
            </a:r>
            <a:endParaRPr lang="ru-RU" sz="4000" dirty="0">
              <a:solidFill>
                <a:srgbClr val="FFFF00"/>
              </a:solidFill>
              <a:latin typeface="Calibri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2290653" y="221589"/>
            <a:ext cx="4572000" cy="4612083"/>
            <a:chOff x="2290653" y="221589"/>
            <a:chExt cx="4572000" cy="4612083"/>
          </a:xfrm>
        </p:grpSpPr>
        <p:sp>
          <p:nvSpPr>
            <p:cNvPr id="25" name="Овал 24"/>
            <p:cNvSpPr/>
            <p:nvPr/>
          </p:nvSpPr>
          <p:spPr bwMode="auto">
            <a:xfrm>
              <a:off x="4562642" y="221589"/>
              <a:ext cx="45704" cy="45725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 bwMode="auto">
            <a:xfrm>
              <a:off x="3414179" y="526985"/>
              <a:ext cx="45704" cy="45725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Дуга 20"/>
            <p:cNvSpPr/>
            <p:nvPr/>
          </p:nvSpPr>
          <p:spPr>
            <a:xfrm>
              <a:off x="2290653" y="244739"/>
              <a:ext cx="4572000" cy="4588933"/>
            </a:xfrm>
            <a:prstGeom prst="arc">
              <a:avLst>
                <a:gd name="adj1" fmla="val 14406562"/>
                <a:gd name="adj2" fmla="val 16207864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2288381" y="244210"/>
            <a:ext cx="4572000" cy="4588933"/>
            <a:chOff x="2288381" y="244210"/>
            <a:chExt cx="4572000" cy="4588933"/>
          </a:xfrm>
        </p:grpSpPr>
        <p:sp>
          <p:nvSpPr>
            <p:cNvPr id="37" name="Дуга 36"/>
            <p:cNvSpPr/>
            <p:nvPr/>
          </p:nvSpPr>
          <p:spPr>
            <a:xfrm>
              <a:off x="2288381" y="244210"/>
              <a:ext cx="4572000" cy="4588933"/>
            </a:xfrm>
            <a:prstGeom prst="arc">
              <a:avLst>
                <a:gd name="adj1" fmla="val 17977828"/>
                <a:gd name="adj2" fmla="val 19777278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 bwMode="auto">
            <a:xfrm>
              <a:off x="5697798" y="531747"/>
              <a:ext cx="45704" cy="45725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 bwMode="auto">
            <a:xfrm>
              <a:off x="6528855" y="1369947"/>
              <a:ext cx="45704" cy="45725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9" name="Овал 28"/>
          <p:cNvSpPr/>
          <p:nvPr/>
        </p:nvSpPr>
        <p:spPr>
          <a:xfrm>
            <a:off x="4519613" y="2493169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Прямая соединительная линия 93"/>
          <p:cNvCxnSpPr/>
          <p:nvPr/>
        </p:nvCxnSpPr>
        <p:spPr bwMode="auto">
          <a:xfrm>
            <a:off x="2290763" y="2530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72795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 bwMode="auto">
          <a:xfrm rot="162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 bwMode="auto">
          <a:xfrm>
            <a:off x="2290763" y="1387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10800000">
            <a:off x="2290763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6" name="Прямая соединительная линия 95"/>
          <p:cNvCxnSpPr/>
          <p:nvPr/>
        </p:nvCxnSpPr>
        <p:spPr bwMode="auto">
          <a:xfrm>
            <a:off x="2290763" y="4814888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90763" y="3673474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 bwMode="auto">
          <a:xfrm rot="54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" name="Дуга 101"/>
          <p:cNvSpPr/>
          <p:nvPr/>
        </p:nvSpPr>
        <p:spPr bwMode="auto">
          <a:xfrm>
            <a:off x="2289020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85938" y="5612130"/>
            <a:ext cx="3598862" cy="720725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FFF00"/>
                </a:solidFill>
              </a:rPr>
              <a:t>Длина дуги 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90763" y="244476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89176" y="2530476"/>
            <a:ext cx="4570413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46971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5557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31383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 bwMode="auto">
          <a:xfrm>
            <a:off x="2565716" y="1370689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13338" y="5695950"/>
            <a:ext cx="9268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FFFF00"/>
                </a:solidFill>
                <a:latin typeface="Calibri" pitchFamily="34" charset="0"/>
              </a:rPr>
              <a:t>π</a:t>
            </a:r>
            <a:r>
              <a:rPr lang="ru-RU" sz="4000" dirty="0" smtClean="0">
                <a:solidFill>
                  <a:srgbClr val="FFFF00"/>
                </a:solidFill>
                <a:latin typeface="Calibri" pitchFamily="34" charset="0"/>
              </a:rPr>
              <a:t>/3</a:t>
            </a:r>
            <a:endParaRPr lang="ru-RU" sz="40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7" name="Дуга 36"/>
          <p:cNvSpPr/>
          <p:nvPr/>
        </p:nvSpPr>
        <p:spPr>
          <a:xfrm>
            <a:off x="2290762" y="241829"/>
            <a:ext cx="4572000" cy="4588933"/>
          </a:xfrm>
          <a:prstGeom prst="arc">
            <a:avLst>
              <a:gd name="adj1" fmla="val 8992979"/>
              <a:gd name="adj2" fmla="val 12608075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 bwMode="auto">
          <a:xfrm>
            <a:off x="2583316" y="3654627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4518977" y="2492626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Прямая соединительная линия 93"/>
          <p:cNvCxnSpPr/>
          <p:nvPr/>
        </p:nvCxnSpPr>
        <p:spPr bwMode="auto">
          <a:xfrm>
            <a:off x="2290763" y="2530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72795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 bwMode="auto">
          <a:xfrm rot="162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 bwMode="auto">
          <a:xfrm>
            <a:off x="2290763" y="1387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10800000">
            <a:off x="2290763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6" name="Прямая соединительная линия 95"/>
          <p:cNvCxnSpPr/>
          <p:nvPr/>
        </p:nvCxnSpPr>
        <p:spPr bwMode="auto">
          <a:xfrm>
            <a:off x="2290763" y="4814888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90763" y="3673474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 bwMode="auto">
          <a:xfrm rot="54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" name="Дуга 101"/>
          <p:cNvSpPr/>
          <p:nvPr/>
        </p:nvSpPr>
        <p:spPr bwMode="auto">
          <a:xfrm>
            <a:off x="2289020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85938" y="5612130"/>
            <a:ext cx="3598862" cy="720725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FFF00"/>
                </a:solidFill>
              </a:rPr>
              <a:t>Длина дуги 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90763" y="244476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89176" y="2530476"/>
            <a:ext cx="4570413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46971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5557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31383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 bwMode="auto">
          <a:xfrm>
            <a:off x="2570479" y="1368307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13338" y="5695950"/>
            <a:ext cx="927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FFFF00"/>
                </a:solidFill>
                <a:latin typeface="Calibri" pitchFamily="34" charset="0"/>
              </a:rPr>
              <a:t>π</a:t>
            </a:r>
            <a:r>
              <a:rPr lang="ru-RU" sz="4000" dirty="0">
                <a:solidFill>
                  <a:srgbClr val="FFFF00"/>
                </a:solidFill>
                <a:latin typeface="Calibri" pitchFamily="34" charset="0"/>
              </a:rPr>
              <a:t>/2</a:t>
            </a:r>
          </a:p>
        </p:txBody>
      </p:sp>
      <p:sp>
        <p:nvSpPr>
          <p:cNvPr id="37" name="Дуга 36"/>
          <p:cNvSpPr/>
          <p:nvPr/>
        </p:nvSpPr>
        <p:spPr>
          <a:xfrm>
            <a:off x="2288381" y="244210"/>
            <a:ext cx="4572000" cy="4588933"/>
          </a:xfrm>
          <a:prstGeom prst="arc">
            <a:avLst>
              <a:gd name="adj1" fmla="val 12596458"/>
              <a:gd name="adj2" fmla="val 18009587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 bwMode="auto">
          <a:xfrm>
            <a:off x="5695610" y="532808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4518023" y="2492611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778953" y="5635943"/>
            <a:ext cx="3600450" cy="720725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FFF00"/>
                </a:solidFill>
              </a:rPr>
              <a:t>Длина дуги </a:t>
            </a:r>
            <a:endParaRPr lang="ru-RU" sz="4000" b="0" dirty="0" smtClean="0">
              <a:solidFill>
                <a:srgbClr val="FFFF00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76475" y="316441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 bwMode="auto">
          <a:xfrm>
            <a:off x="2276475" y="1459440"/>
            <a:ext cx="4568824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 bwMode="auto">
          <a:xfrm>
            <a:off x="2276475" y="2600855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76475" y="3743854"/>
            <a:ext cx="4568824" cy="158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 bwMode="auto">
          <a:xfrm>
            <a:off x="2276475" y="480059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76475" y="251618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34268" y="2516982"/>
            <a:ext cx="4568824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-7937" y="251618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60888" y="251618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18681" y="2516982"/>
            <a:ext cx="4568824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Дуга 101"/>
          <p:cNvSpPr/>
          <p:nvPr/>
        </p:nvSpPr>
        <p:spPr bwMode="auto">
          <a:xfrm>
            <a:off x="2276475" y="231775"/>
            <a:ext cx="4568824" cy="4568824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3" name="Дуга 102"/>
          <p:cNvSpPr/>
          <p:nvPr/>
        </p:nvSpPr>
        <p:spPr bwMode="auto">
          <a:xfrm rot="5400000">
            <a:off x="2276475" y="231774"/>
            <a:ext cx="4568824" cy="4568824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4" name="Дуга 103"/>
          <p:cNvSpPr/>
          <p:nvPr/>
        </p:nvSpPr>
        <p:spPr bwMode="auto">
          <a:xfrm rot="10800000">
            <a:off x="2276475" y="231775"/>
            <a:ext cx="4568824" cy="4568824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5" name="Дуга 104"/>
          <p:cNvSpPr/>
          <p:nvPr/>
        </p:nvSpPr>
        <p:spPr bwMode="auto">
          <a:xfrm rot="16200000">
            <a:off x="2276475" y="231774"/>
            <a:ext cx="4568824" cy="4568824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136515" y="5666423"/>
            <a:ext cx="1187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i="1" dirty="0">
                <a:solidFill>
                  <a:srgbClr val="FFFF00"/>
                </a:solidFill>
                <a:latin typeface="Calibri" pitchFamily="34" charset="0"/>
              </a:rPr>
              <a:t>2</a:t>
            </a:r>
            <a:r>
              <a:rPr lang="el-GR" sz="4000" i="1" dirty="0">
                <a:solidFill>
                  <a:srgbClr val="FFFF00"/>
                </a:solidFill>
                <a:latin typeface="Calibri" pitchFamily="34" charset="0"/>
              </a:rPr>
              <a:t>π</a:t>
            </a:r>
            <a:r>
              <a:rPr lang="ru-RU" sz="4000" i="1" dirty="0">
                <a:solidFill>
                  <a:srgbClr val="FFFF00"/>
                </a:solidFill>
                <a:latin typeface="Calibri" pitchFamily="34" charset="0"/>
              </a:rPr>
              <a:t>/3</a:t>
            </a:r>
            <a:endParaRPr lang="ru-RU" sz="40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5680505" y="4474865"/>
            <a:ext cx="45728" cy="457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9" name="Дуга 38"/>
          <p:cNvSpPr/>
          <p:nvPr/>
        </p:nvSpPr>
        <p:spPr>
          <a:xfrm>
            <a:off x="2278857" y="310892"/>
            <a:ext cx="4572000" cy="4487334"/>
          </a:xfrm>
          <a:prstGeom prst="arc">
            <a:avLst>
              <a:gd name="adj1" fmla="val 3569664"/>
              <a:gd name="adj2" fmla="val 10707586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 bwMode="auto">
          <a:xfrm>
            <a:off x="2253845" y="2577384"/>
            <a:ext cx="45728" cy="457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4518977" y="2561525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Дуга 102"/>
          <p:cNvSpPr/>
          <p:nvPr/>
        </p:nvSpPr>
        <p:spPr bwMode="auto">
          <a:xfrm rot="5400000">
            <a:off x="2276474" y="236301"/>
            <a:ext cx="4568825" cy="4568826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5" name="Дуга 104"/>
          <p:cNvSpPr/>
          <p:nvPr/>
        </p:nvSpPr>
        <p:spPr bwMode="auto">
          <a:xfrm rot="16200000">
            <a:off x="2276474" y="231774"/>
            <a:ext cx="4568825" cy="4568826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" name="Дуга 101"/>
          <p:cNvSpPr/>
          <p:nvPr/>
        </p:nvSpPr>
        <p:spPr bwMode="auto">
          <a:xfrm>
            <a:off x="2276475" y="231775"/>
            <a:ext cx="4568826" cy="4568825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5" name="Дуга 44"/>
          <p:cNvSpPr/>
          <p:nvPr/>
        </p:nvSpPr>
        <p:spPr>
          <a:xfrm>
            <a:off x="2289365" y="221870"/>
            <a:ext cx="4556760" cy="4541520"/>
          </a:xfrm>
          <a:prstGeom prst="arc">
            <a:avLst>
              <a:gd name="adj1" fmla="val 12518482"/>
              <a:gd name="adj2" fmla="val 1884748"/>
            </a:avLst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76475" y="231775"/>
            <a:ext cx="4568826" cy="317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 bwMode="auto">
          <a:xfrm>
            <a:off x="2276475" y="1374775"/>
            <a:ext cx="4568826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 bwMode="auto">
          <a:xfrm>
            <a:off x="2276475" y="2516188"/>
            <a:ext cx="4568826" cy="317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76475" y="3659188"/>
            <a:ext cx="4568826" cy="158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 bwMode="auto">
          <a:xfrm>
            <a:off x="2276475" y="4800599"/>
            <a:ext cx="4568826" cy="317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76474" y="2516188"/>
            <a:ext cx="4568825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34268" y="2516982"/>
            <a:ext cx="4568825" cy="158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-7938" y="2516188"/>
            <a:ext cx="4568825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60888" y="2516188"/>
            <a:ext cx="4568825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18680" y="2516982"/>
            <a:ext cx="4568825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10800000">
            <a:off x="2276475" y="231775"/>
            <a:ext cx="4568826" cy="4568825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" name="Овал 28"/>
          <p:cNvSpPr/>
          <p:nvPr/>
        </p:nvSpPr>
        <p:spPr bwMode="auto">
          <a:xfrm>
            <a:off x="6505962" y="3641325"/>
            <a:ext cx="45720" cy="457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Овал 29"/>
          <p:cNvSpPr/>
          <p:nvPr/>
        </p:nvSpPr>
        <p:spPr bwMode="auto">
          <a:xfrm>
            <a:off x="2559384" y="1353275"/>
            <a:ext cx="45720" cy="457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1803400" y="5634355"/>
            <a:ext cx="3600450" cy="719138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9DE17"/>
                </a:solidFill>
              </a:rPr>
              <a:t>Длина дуги  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139055" y="5665470"/>
            <a:ext cx="468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i="1" dirty="0">
                <a:solidFill>
                  <a:srgbClr val="F9DE17"/>
                </a:solidFill>
                <a:latin typeface="Calibri" pitchFamily="34" charset="0"/>
              </a:rPr>
              <a:t>π</a:t>
            </a:r>
            <a:endParaRPr lang="ru-RU" sz="4000" dirty="0">
              <a:solidFill>
                <a:srgbClr val="F9DE17"/>
              </a:solidFill>
              <a:latin typeface="Calibri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519615" y="2475975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871663" y="5589588"/>
            <a:ext cx="3378200" cy="785812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9DE17"/>
                </a:solidFill>
              </a:rPr>
              <a:t>Длина дуги </a:t>
            </a:r>
            <a:endParaRPr lang="ru-RU" sz="4000" b="0" dirty="0" smtClean="0">
              <a:solidFill>
                <a:srgbClr val="F9DE17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74888" y="242888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 bwMode="auto">
          <a:xfrm>
            <a:off x="2274888" y="1385888"/>
            <a:ext cx="4568826" cy="158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 bwMode="auto">
          <a:xfrm>
            <a:off x="2274888" y="2527300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74888" y="3670300"/>
            <a:ext cx="4568826" cy="15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 bwMode="auto">
          <a:xfrm>
            <a:off x="2274888" y="4811714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74888" y="2527300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32681" y="2528093"/>
            <a:ext cx="4568826" cy="15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-9526" y="2527300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59300" y="2527300"/>
            <a:ext cx="4568826" cy="317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17095" y="2528093"/>
            <a:ext cx="4568826" cy="158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Дуга 101"/>
          <p:cNvSpPr/>
          <p:nvPr/>
        </p:nvSpPr>
        <p:spPr bwMode="auto">
          <a:xfrm>
            <a:off x="2274888" y="242888"/>
            <a:ext cx="4568826" cy="4568826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621" name="Дуга 102"/>
          <p:cNvSpPr>
            <a:spLocks noChangeArrowheads="1"/>
          </p:cNvSpPr>
          <p:nvPr/>
        </p:nvSpPr>
        <p:spPr bwMode="auto">
          <a:xfrm rot="5400000">
            <a:off x="2275457" y="242822"/>
            <a:ext cx="4569086" cy="4568695"/>
          </a:xfrm>
          <a:custGeom>
            <a:avLst/>
            <a:gdLst>
              <a:gd name="T0" fmla="*/ 1428645 w 2857286"/>
              <a:gd name="T1" fmla="*/ 0 h 2857041"/>
              <a:gd name="T2" fmla="*/ 1428643 w 2857286"/>
              <a:gd name="T3" fmla="*/ 1428522 h 2857041"/>
              <a:gd name="T4" fmla="*/ 2857286 w 2857286"/>
              <a:gd name="T5" fmla="*/ 1428522 h 2857041"/>
              <a:gd name="T6" fmla="*/ 11796480 60000 65536"/>
              <a:gd name="T7" fmla="*/ 11796480 60000 65536"/>
              <a:gd name="T8" fmla="*/ 5898240 60000 65536"/>
              <a:gd name="T9" fmla="*/ 1428645 w 2857286"/>
              <a:gd name="T10" fmla="*/ 0 h 2857041"/>
              <a:gd name="T11" fmla="*/ 2857286 w 2857286"/>
              <a:gd name="T12" fmla="*/ 1428522 h 28570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286" h="2857041" stroke="0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  <a:lnTo>
                  <a:pt x="1428643" y="1428521"/>
                </a:lnTo>
                <a:close/>
              </a:path>
              <a:path w="2857286" h="2857041" fill="none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25622" name="Дуга 103"/>
          <p:cNvSpPr>
            <a:spLocks noChangeArrowheads="1"/>
          </p:cNvSpPr>
          <p:nvPr/>
        </p:nvSpPr>
        <p:spPr bwMode="auto">
          <a:xfrm rot="10800000">
            <a:off x="2275652" y="242627"/>
            <a:ext cx="4568695" cy="4569086"/>
          </a:xfrm>
          <a:custGeom>
            <a:avLst/>
            <a:gdLst>
              <a:gd name="T0" fmla="*/ 1428523 w 2857041"/>
              <a:gd name="T1" fmla="*/ 0 h 2857286"/>
              <a:gd name="T2" fmla="*/ 1428522 w 2857041"/>
              <a:gd name="T3" fmla="*/ 1428643 h 2857286"/>
              <a:gd name="T4" fmla="*/ 2857041 w 2857041"/>
              <a:gd name="T5" fmla="*/ 1428643 h 2857286"/>
              <a:gd name="T6" fmla="*/ 11796480 60000 65536"/>
              <a:gd name="T7" fmla="*/ 11796480 60000 65536"/>
              <a:gd name="T8" fmla="*/ 5898240 60000 65536"/>
              <a:gd name="T9" fmla="*/ 1428523 w 2857041"/>
              <a:gd name="T10" fmla="*/ 0 h 2857286"/>
              <a:gd name="T11" fmla="*/ 2857041 w 2857041"/>
              <a:gd name="T12" fmla="*/ 1428643 h 28572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041" h="2857286" stroke="0">
                <a:moveTo>
                  <a:pt x="1428522" y="0"/>
                </a:moveTo>
                <a:lnTo>
                  <a:pt x="1428521" y="0"/>
                </a:lnTo>
                <a:cubicBezTo>
                  <a:pt x="2217471" y="1"/>
                  <a:pt x="2857041" y="639626"/>
                  <a:pt x="2857041" y="1428643"/>
                </a:cubicBezTo>
                <a:cubicBezTo>
                  <a:pt x="2857041" y="1428643"/>
                  <a:pt x="2857040" y="1428644"/>
                  <a:pt x="2857040" y="1428645"/>
                </a:cubicBezTo>
                <a:lnTo>
                  <a:pt x="1428521" y="1428643"/>
                </a:lnTo>
                <a:close/>
              </a:path>
              <a:path w="2857041" h="2857286" fill="none">
                <a:moveTo>
                  <a:pt x="1428522" y="0"/>
                </a:moveTo>
                <a:lnTo>
                  <a:pt x="1428521" y="0"/>
                </a:lnTo>
                <a:cubicBezTo>
                  <a:pt x="2217471" y="1"/>
                  <a:pt x="2857041" y="639626"/>
                  <a:pt x="2857041" y="1428643"/>
                </a:cubicBezTo>
                <a:cubicBezTo>
                  <a:pt x="2857041" y="1428643"/>
                  <a:pt x="2857040" y="1428644"/>
                  <a:pt x="2857040" y="1428645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25623" name="Дуга 104"/>
          <p:cNvSpPr>
            <a:spLocks noChangeArrowheads="1"/>
          </p:cNvSpPr>
          <p:nvPr/>
        </p:nvSpPr>
        <p:spPr bwMode="auto">
          <a:xfrm rot="16200000">
            <a:off x="2275457" y="242822"/>
            <a:ext cx="4569086" cy="4568695"/>
          </a:xfrm>
          <a:custGeom>
            <a:avLst/>
            <a:gdLst>
              <a:gd name="T0" fmla="*/ 1428645 w 2857286"/>
              <a:gd name="T1" fmla="*/ 0 h 2857041"/>
              <a:gd name="T2" fmla="*/ 1428643 w 2857286"/>
              <a:gd name="T3" fmla="*/ 1428522 h 2857041"/>
              <a:gd name="T4" fmla="*/ 2857286 w 2857286"/>
              <a:gd name="T5" fmla="*/ 1428522 h 2857041"/>
              <a:gd name="T6" fmla="*/ 11796480 60000 65536"/>
              <a:gd name="T7" fmla="*/ 11796480 60000 65536"/>
              <a:gd name="T8" fmla="*/ 5898240 60000 65536"/>
              <a:gd name="T9" fmla="*/ 1428645 w 2857286"/>
              <a:gd name="T10" fmla="*/ 0 h 2857041"/>
              <a:gd name="T11" fmla="*/ 2857286 w 2857286"/>
              <a:gd name="T12" fmla="*/ 1428522 h 28570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286" h="2857041" stroke="0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  <a:lnTo>
                  <a:pt x="1428643" y="1428521"/>
                </a:lnTo>
                <a:close/>
              </a:path>
              <a:path w="2857286" h="2857041" fill="none">
                <a:moveTo>
                  <a:pt x="1428645" y="0"/>
                </a:moveTo>
                <a:lnTo>
                  <a:pt x="1428644" y="0"/>
                </a:lnTo>
                <a:cubicBezTo>
                  <a:pt x="2217661" y="1"/>
                  <a:pt x="2857286" y="639571"/>
                  <a:pt x="2857286" y="1428521"/>
                </a:cubicBezTo>
                <a:cubicBezTo>
                  <a:pt x="2857286" y="1428521"/>
                  <a:pt x="2857285" y="1428522"/>
                  <a:pt x="2857285" y="1428523"/>
                </a:cubicBezTo>
              </a:path>
            </a:pathLst>
          </a:custGeom>
          <a:noFill/>
          <a:ln w="9525" algn="ctr">
            <a:solidFill>
              <a:srgbClr val="F9F9F9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23815" y="5678488"/>
            <a:ext cx="927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F9DE17"/>
                </a:solidFill>
                <a:latin typeface="Calibri" pitchFamily="34" charset="0"/>
              </a:rPr>
              <a:t>π</a:t>
            </a:r>
            <a:r>
              <a:rPr lang="ru-RU" sz="4000" dirty="0">
                <a:solidFill>
                  <a:srgbClr val="F9DE17"/>
                </a:solidFill>
                <a:latin typeface="Calibri" pitchFamily="34" charset="0"/>
              </a:rPr>
              <a:t>/2</a:t>
            </a:r>
          </a:p>
        </p:txBody>
      </p:sp>
      <p:sp>
        <p:nvSpPr>
          <p:cNvPr id="24" name="Дуга 23"/>
          <p:cNvSpPr/>
          <p:nvPr/>
        </p:nvSpPr>
        <p:spPr>
          <a:xfrm>
            <a:off x="2282192" y="276701"/>
            <a:ext cx="4556760" cy="4541520"/>
          </a:xfrm>
          <a:prstGeom prst="arc">
            <a:avLst>
              <a:gd name="adj1" fmla="val 1799363"/>
              <a:gd name="adj2" fmla="val 7225883"/>
            </a:avLst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514853" y="2490261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Прямая соединительная линия 93"/>
          <p:cNvCxnSpPr/>
          <p:nvPr/>
        </p:nvCxnSpPr>
        <p:spPr bwMode="auto">
          <a:xfrm>
            <a:off x="2290763" y="2530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72795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Дуга 104"/>
          <p:cNvSpPr/>
          <p:nvPr/>
        </p:nvSpPr>
        <p:spPr bwMode="auto">
          <a:xfrm rot="162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 bwMode="auto">
          <a:xfrm>
            <a:off x="2290763" y="1387475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Дуга 103"/>
          <p:cNvSpPr/>
          <p:nvPr/>
        </p:nvSpPr>
        <p:spPr bwMode="auto">
          <a:xfrm rot="10800000">
            <a:off x="2290763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6" name="Прямая соединительная линия 95"/>
          <p:cNvCxnSpPr/>
          <p:nvPr/>
        </p:nvCxnSpPr>
        <p:spPr bwMode="auto">
          <a:xfrm>
            <a:off x="2290763" y="4814888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90763" y="3673474"/>
            <a:ext cx="4567237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3" name="Дуга 102"/>
          <p:cNvSpPr/>
          <p:nvPr/>
        </p:nvSpPr>
        <p:spPr bwMode="auto">
          <a:xfrm rot="5400000">
            <a:off x="2289174" y="246063"/>
            <a:ext cx="4570413" cy="4567237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" name="Дуга 101"/>
          <p:cNvSpPr/>
          <p:nvPr/>
        </p:nvSpPr>
        <p:spPr bwMode="auto">
          <a:xfrm>
            <a:off x="2289020" y="244476"/>
            <a:ext cx="4567237" cy="4570413"/>
          </a:xfrm>
          <a:prstGeom prst="arc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85938" y="5612130"/>
            <a:ext cx="3598862" cy="720725"/>
          </a:xfrm>
        </p:spPr>
        <p:txBody>
          <a:bodyPr/>
          <a:lstStyle/>
          <a:p>
            <a:pPr algn="ctr"/>
            <a:r>
              <a:rPr lang="ru-RU" sz="3200" b="0" i="1" dirty="0" smtClean="0">
                <a:solidFill>
                  <a:srgbClr val="FFFF00"/>
                </a:solidFill>
              </a:rPr>
              <a:t>Длина дуги 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90763" y="244476"/>
            <a:ext cx="4567237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89176" y="2530476"/>
            <a:ext cx="4570413" cy="158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46971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5557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31383" y="2529681"/>
            <a:ext cx="4570413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13338" y="5695950"/>
            <a:ext cx="11865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  <a:latin typeface="Calibri" pitchFamily="34" charset="0"/>
              </a:rPr>
              <a:t>5</a:t>
            </a:r>
            <a:r>
              <a:rPr lang="el-GR" sz="4000" dirty="0" smtClean="0">
                <a:solidFill>
                  <a:srgbClr val="FFFF00"/>
                </a:solidFill>
                <a:latin typeface="Calibri" pitchFamily="34" charset="0"/>
              </a:rPr>
              <a:t>π</a:t>
            </a:r>
            <a:r>
              <a:rPr lang="ru-RU" sz="4000" dirty="0" smtClean="0">
                <a:solidFill>
                  <a:srgbClr val="FFFF00"/>
                </a:solidFill>
                <a:latin typeface="Calibri" pitchFamily="34" charset="0"/>
              </a:rPr>
              <a:t>/6</a:t>
            </a:r>
            <a:endParaRPr lang="ru-RU" sz="40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7" name="Дуга 36"/>
          <p:cNvSpPr/>
          <p:nvPr/>
        </p:nvSpPr>
        <p:spPr>
          <a:xfrm>
            <a:off x="2286000" y="241829"/>
            <a:ext cx="4572000" cy="4588933"/>
          </a:xfrm>
          <a:prstGeom prst="arc">
            <a:avLst>
              <a:gd name="adj1" fmla="val 14416966"/>
              <a:gd name="adj2" fmla="val 1856606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 bwMode="auto">
          <a:xfrm>
            <a:off x="6524027" y="3658597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4518023" y="2492611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 bwMode="auto">
          <a:xfrm>
            <a:off x="3411851" y="524288"/>
            <a:ext cx="45704" cy="4572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28"/>
          <p:cNvGrpSpPr>
            <a:grpSpLocks/>
          </p:cNvGrpSpPr>
          <p:nvPr/>
        </p:nvGrpSpPr>
        <p:grpSpPr bwMode="auto">
          <a:xfrm>
            <a:off x="2741613" y="1476375"/>
            <a:ext cx="6396037" cy="4951413"/>
            <a:chOff x="2741806" y="1475728"/>
            <a:chExt cx="6396067" cy="4951829"/>
          </a:xfrm>
        </p:grpSpPr>
        <p:sp>
          <p:nvSpPr>
            <p:cNvPr id="143" name="Выгнутая вверх стрелка 142"/>
            <p:cNvSpPr/>
            <p:nvPr/>
          </p:nvSpPr>
          <p:spPr>
            <a:xfrm rot="20478686">
              <a:off x="2741806" y="1475728"/>
              <a:ext cx="2928004" cy="837295"/>
            </a:xfrm>
            <a:prstGeom prst="curvedDownArrow">
              <a:avLst>
                <a:gd name="adj1" fmla="val 16664"/>
                <a:gd name="adj2" fmla="val 26603"/>
                <a:gd name="adj3" fmla="val 46900"/>
              </a:avLst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24" name="Прямоугольник 223"/>
            <p:cNvSpPr/>
            <p:nvPr/>
          </p:nvSpPr>
          <p:spPr>
            <a:xfrm rot="621855">
              <a:off x="5576834" y="1850676"/>
              <a:ext cx="3561039" cy="461665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+mn-lt"/>
                  <a:cs typeface="+mn-cs"/>
                </a:rPr>
                <a:t>Числовая окружность</a:t>
              </a:r>
            </a:p>
          </p:txBody>
        </p:sp>
        <p:sp>
          <p:nvSpPr>
            <p:cNvPr id="30" name="Овал 29"/>
            <p:cNvSpPr/>
            <p:nvPr/>
          </p:nvSpPr>
          <p:spPr bwMode="auto">
            <a:xfrm rot="633223">
              <a:off x="5993021" y="3412641"/>
              <a:ext cx="1619258" cy="1616211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6" name="Прямая со стрелкой 5"/>
            <p:cNvCxnSpPr/>
            <p:nvPr/>
          </p:nvCxnSpPr>
          <p:spPr bwMode="auto">
            <a:xfrm rot="6033223" flipH="1" flipV="1">
              <a:off x="5626151" y="4374748"/>
              <a:ext cx="391510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 rot="6033223">
              <a:off x="6002390" y="4470006"/>
              <a:ext cx="391510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 bwMode="auto">
            <a:xfrm rot="6033223">
              <a:off x="5216574" y="4316005"/>
              <a:ext cx="3916692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 rot="6033223">
              <a:off x="4825254" y="4235829"/>
              <a:ext cx="3915104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 bwMode="auto">
            <a:xfrm rot="6033223">
              <a:off x="4430759" y="4158828"/>
              <a:ext cx="3916691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 rot="6033223">
              <a:off x="4039438" y="4083416"/>
              <a:ext cx="3915104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 rot="6033223">
              <a:off x="3640179" y="4033406"/>
              <a:ext cx="3916692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 bwMode="auto">
            <a:xfrm rot="633223">
              <a:off x="6759787" y="4198520"/>
              <a:ext cx="49213" cy="50804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 bwMode="auto">
            <a:xfrm rot="633223">
              <a:off x="7243977" y="5983020"/>
              <a:ext cx="49212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9414" name="Группа 80"/>
            <p:cNvGrpSpPr>
              <a:grpSpLocks/>
            </p:cNvGrpSpPr>
            <p:nvPr/>
          </p:nvGrpSpPr>
          <p:grpSpPr bwMode="auto">
            <a:xfrm rot="633223">
              <a:off x="7524450" y="4299531"/>
              <a:ext cx="321305" cy="375255"/>
              <a:chOff x="4527299" y="3269651"/>
              <a:chExt cx="574516" cy="656237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4526915" y="3430905"/>
                <a:ext cx="87997" cy="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4559820" y="3270807"/>
                <a:ext cx="539330" cy="65523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0</a:t>
                </a:r>
              </a:p>
            </p:txBody>
          </p:sp>
        </p:grpSp>
        <p:grpSp>
          <p:nvGrpSpPr>
            <p:cNvPr id="9415" name="Группа 81"/>
            <p:cNvGrpSpPr>
              <a:grpSpLocks/>
            </p:cNvGrpSpPr>
            <p:nvPr/>
          </p:nvGrpSpPr>
          <p:grpSpPr bwMode="auto">
            <a:xfrm rot="633223">
              <a:off x="7280080" y="3483806"/>
              <a:ext cx="302768" cy="375255"/>
              <a:chOff x="3825515" y="1944238"/>
              <a:chExt cx="537014" cy="659683"/>
            </a:xfrm>
          </p:grpSpPr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3902446" y="2230260"/>
                <a:ext cx="44656" cy="42237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3826243" y="1944781"/>
                <a:ext cx="534988" cy="65867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9416" name="Группа 65"/>
            <p:cNvGrpSpPr>
              <a:grpSpLocks/>
            </p:cNvGrpSpPr>
            <p:nvPr/>
          </p:nvGrpSpPr>
          <p:grpSpPr bwMode="auto">
            <a:xfrm rot="633223">
              <a:off x="7822700" y="2661849"/>
              <a:ext cx="302768" cy="375255"/>
              <a:chOff x="4514084" y="356949"/>
              <a:chExt cx="539873" cy="657199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4524255" y="540163"/>
                <a:ext cx="90583" cy="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6" name="TextBox 75"/>
              <p:cNvSpPr txBox="1"/>
              <p:nvPr/>
            </p:nvSpPr>
            <p:spPr>
              <a:xfrm>
                <a:off x="4515213" y="356639"/>
                <a:ext cx="537837" cy="65619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9417" name="Группа 64"/>
            <p:cNvGrpSpPr>
              <a:grpSpLocks/>
            </p:cNvGrpSpPr>
            <p:nvPr/>
          </p:nvGrpSpPr>
          <p:grpSpPr bwMode="auto">
            <a:xfrm rot="633223">
              <a:off x="6336503" y="3316273"/>
              <a:ext cx="302768" cy="375255"/>
              <a:chOff x="2097251" y="1957239"/>
              <a:chExt cx="542137" cy="656853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>
              <a:xfrm rot="16200000" flipH="1">
                <a:off x="2458478" y="2115489"/>
                <a:ext cx="88929" cy="45481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 rot="21445810">
                <a:off x="2096233" y="1956518"/>
                <a:ext cx="542934" cy="65862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9418" name="Группа 78"/>
            <p:cNvGrpSpPr>
              <a:grpSpLocks/>
            </p:cNvGrpSpPr>
            <p:nvPr/>
          </p:nvGrpSpPr>
          <p:grpSpPr bwMode="auto">
            <a:xfrm rot="633223">
              <a:off x="7685981" y="3454839"/>
              <a:ext cx="196844" cy="375255"/>
              <a:chOff x="4527300" y="1783527"/>
              <a:chExt cx="350278" cy="657199"/>
            </a:xfrm>
          </p:grpSpPr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4524998" y="1981756"/>
                <a:ext cx="87574" cy="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4526264" y="1785156"/>
                <a:ext cx="347465" cy="65619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1</a:t>
                </a:r>
              </a:p>
            </p:txBody>
          </p:sp>
        </p:grpSp>
        <p:sp>
          <p:nvSpPr>
            <p:cNvPr id="78" name="Полилиния 77"/>
            <p:cNvSpPr/>
            <p:nvPr/>
          </p:nvSpPr>
          <p:spPr bwMode="auto">
            <a:xfrm rot="633223">
              <a:off x="7297952" y="3649199"/>
              <a:ext cx="355602" cy="677919"/>
            </a:xfrm>
            <a:custGeom>
              <a:avLst/>
              <a:gdLst>
                <a:gd name="connsiteX0" fmla="*/ 634817 w 634818"/>
                <a:gd name="connsiteY0" fmla="*/ 1187405 h 1187405"/>
                <a:gd name="connsiteX1" fmla="*/ 628239 w 634818"/>
                <a:gd name="connsiteY1" fmla="*/ 1022944 h 1187405"/>
                <a:gd name="connsiteX2" fmla="*/ 595346 w 634818"/>
                <a:gd name="connsiteY2" fmla="*/ 848616 h 1187405"/>
                <a:gd name="connsiteX3" fmla="*/ 552587 w 634818"/>
                <a:gd name="connsiteY3" fmla="*/ 700602 h 1187405"/>
                <a:gd name="connsiteX4" fmla="*/ 499959 w 634818"/>
                <a:gd name="connsiteY4" fmla="*/ 575612 h 1187405"/>
                <a:gd name="connsiteX5" fmla="*/ 440754 w 634818"/>
                <a:gd name="connsiteY5" fmla="*/ 460490 h 1187405"/>
                <a:gd name="connsiteX6" fmla="*/ 358523 w 634818"/>
                <a:gd name="connsiteY6" fmla="*/ 335500 h 1187405"/>
                <a:gd name="connsiteX7" fmla="*/ 246690 w 634818"/>
                <a:gd name="connsiteY7" fmla="*/ 203931 h 1187405"/>
                <a:gd name="connsiteX8" fmla="*/ 154593 w 634818"/>
                <a:gd name="connsiteY8" fmla="*/ 118412 h 1187405"/>
                <a:gd name="connsiteX9" fmla="*/ 82230 w 634818"/>
                <a:gd name="connsiteY9" fmla="*/ 59206 h 1187405"/>
                <a:gd name="connsiteX10" fmla="*/ 0 w 634818"/>
                <a:gd name="connsiteY10" fmla="*/ 0 h 1187405"/>
                <a:gd name="connsiteX11" fmla="*/ 0 w 634818"/>
                <a:gd name="connsiteY11" fmla="*/ 0 h 1187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34818" h="1187405">
                  <a:moveTo>
                    <a:pt x="634817" y="1187405"/>
                  </a:moveTo>
                  <a:cubicBezTo>
                    <a:pt x="634817" y="1133407"/>
                    <a:pt x="634818" y="1079409"/>
                    <a:pt x="628239" y="1022944"/>
                  </a:cubicBezTo>
                  <a:cubicBezTo>
                    <a:pt x="621661" y="966479"/>
                    <a:pt x="607955" y="902340"/>
                    <a:pt x="595346" y="848616"/>
                  </a:cubicBezTo>
                  <a:cubicBezTo>
                    <a:pt x="582737" y="794892"/>
                    <a:pt x="568485" y="746103"/>
                    <a:pt x="552587" y="700602"/>
                  </a:cubicBezTo>
                  <a:cubicBezTo>
                    <a:pt x="536689" y="655101"/>
                    <a:pt x="518598" y="615631"/>
                    <a:pt x="499959" y="575612"/>
                  </a:cubicBezTo>
                  <a:cubicBezTo>
                    <a:pt x="481320" y="535593"/>
                    <a:pt x="464327" y="500509"/>
                    <a:pt x="440754" y="460490"/>
                  </a:cubicBezTo>
                  <a:cubicBezTo>
                    <a:pt x="417181" y="420471"/>
                    <a:pt x="390867" y="378260"/>
                    <a:pt x="358523" y="335500"/>
                  </a:cubicBezTo>
                  <a:cubicBezTo>
                    <a:pt x="326179" y="292740"/>
                    <a:pt x="280678" y="240112"/>
                    <a:pt x="246690" y="203931"/>
                  </a:cubicBezTo>
                  <a:cubicBezTo>
                    <a:pt x="212702" y="167750"/>
                    <a:pt x="182003" y="142533"/>
                    <a:pt x="154593" y="118412"/>
                  </a:cubicBezTo>
                  <a:cubicBezTo>
                    <a:pt x="127183" y="94291"/>
                    <a:pt x="107996" y="78941"/>
                    <a:pt x="82230" y="59206"/>
                  </a:cubicBezTo>
                  <a:cubicBezTo>
                    <a:pt x="56465" y="39471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80" name="Прямая соединительная линия 79"/>
            <p:cNvCxnSpPr>
              <a:cxnSpLocks noChangeShapeType="1"/>
            </p:cNvCxnSpPr>
            <p:nvPr/>
          </p:nvCxnSpPr>
          <p:spPr bwMode="auto">
            <a:xfrm rot="11433223">
              <a:off x="7656729" y="3539651"/>
              <a:ext cx="14287" cy="847796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</p:cxnSp>
        <p:grpSp>
          <p:nvGrpSpPr>
            <p:cNvPr id="9421" name="Группа 82"/>
            <p:cNvGrpSpPr>
              <a:grpSpLocks/>
            </p:cNvGrpSpPr>
            <p:nvPr/>
          </p:nvGrpSpPr>
          <p:grpSpPr bwMode="auto">
            <a:xfrm rot="633223">
              <a:off x="7380168" y="5069737"/>
              <a:ext cx="403397" cy="375255"/>
              <a:chOff x="4527299" y="4628702"/>
              <a:chExt cx="720733" cy="657199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4526750" y="4857017"/>
                <a:ext cx="87926" cy="2781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92" name="TextBox 91"/>
              <p:cNvSpPr txBox="1"/>
              <p:nvPr/>
            </p:nvSpPr>
            <p:spPr>
              <a:xfrm>
                <a:off x="4570653" y="4628477"/>
                <a:ext cx="675048" cy="65619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-1</a:t>
                </a:r>
              </a:p>
            </p:txBody>
          </p:sp>
        </p:grpSp>
        <p:sp>
          <p:nvSpPr>
            <p:cNvPr id="93" name="TextBox 92"/>
            <p:cNvSpPr txBox="1"/>
            <p:nvPr/>
          </p:nvSpPr>
          <p:spPr bwMode="auto">
            <a:xfrm rot="633223">
              <a:off x="7239214" y="5884586"/>
              <a:ext cx="377827" cy="37468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accent6"/>
                  </a:solidFill>
                  <a:latin typeface="+mn-lt"/>
                  <a:cs typeface="+mn-cs"/>
                </a:rPr>
                <a:t>-2</a:t>
              </a:r>
            </a:p>
          </p:txBody>
        </p:sp>
        <p:grpSp>
          <p:nvGrpSpPr>
            <p:cNvPr id="9423" name="Группа 70"/>
            <p:cNvGrpSpPr>
              <a:grpSpLocks/>
            </p:cNvGrpSpPr>
            <p:nvPr/>
          </p:nvGrpSpPr>
          <p:grpSpPr bwMode="auto">
            <a:xfrm rot="633223">
              <a:off x="6082553" y="4802291"/>
              <a:ext cx="377798" cy="375255"/>
              <a:chOff x="2136149" y="4583495"/>
              <a:chExt cx="672097" cy="657199"/>
            </a:xfrm>
          </p:grpSpPr>
          <p:cxnSp>
            <p:nvCxnSpPr>
              <p:cNvPr id="72" name="Прямая соединительная линия 71"/>
              <p:cNvCxnSpPr/>
              <p:nvPr/>
            </p:nvCxnSpPr>
            <p:spPr>
              <a:xfrm rot="5400000">
                <a:off x="2432681" y="4653483"/>
                <a:ext cx="47269" cy="42361"/>
              </a:xfrm>
              <a:prstGeom prst="line">
                <a:avLst/>
              </a:prstGeom>
              <a:noFill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2135057" y="4582867"/>
                <a:ext cx="672149" cy="65897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-2</a:t>
                </a:r>
              </a:p>
            </p:txBody>
          </p:sp>
        </p:grpSp>
        <p:cxnSp>
          <p:nvCxnSpPr>
            <p:cNvPr id="10" name="Прямая соединительная линия 9"/>
            <p:cNvCxnSpPr/>
            <p:nvPr/>
          </p:nvCxnSpPr>
          <p:spPr bwMode="auto">
            <a:xfrm rot="633223">
              <a:off x="5888246" y="2604536"/>
              <a:ext cx="2417773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 rot="633223">
              <a:off x="5280230" y="5840133"/>
              <a:ext cx="2416186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 rot="633223">
              <a:off x="5812045" y="3010970"/>
              <a:ext cx="2417773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 rot="633223">
              <a:off x="5712032" y="3411054"/>
              <a:ext cx="241777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15"/>
            <p:cNvCxnSpPr/>
            <p:nvPr/>
          </p:nvCxnSpPr>
          <p:spPr bwMode="auto">
            <a:xfrm rot="633223">
              <a:off x="5635832" y="3814312"/>
              <a:ext cx="241777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16"/>
            <p:cNvCxnSpPr/>
            <p:nvPr/>
          </p:nvCxnSpPr>
          <p:spPr bwMode="auto">
            <a:xfrm rot="633223">
              <a:off x="5559631" y="4220747"/>
              <a:ext cx="2416186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 rot="633223">
              <a:off x="5485019" y="4619242"/>
              <a:ext cx="2416186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 rot="633223">
              <a:off x="5408819" y="5025676"/>
              <a:ext cx="241618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 rot="633223">
              <a:off x="5331030" y="5433699"/>
              <a:ext cx="2417774" cy="15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433" name="Группа 135"/>
            <p:cNvGrpSpPr>
              <a:grpSpLocks/>
            </p:cNvGrpSpPr>
            <p:nvPr/>
          </p:nvGrpSpPr>
          <p:grpSpPr bwMode="auto">
            <a:xfrm rot="633223">
              <a:off x="6633240" y="2643446"/>
              <a:ext cx="1173116" cy="899163"/>
              <a:chOff x="2468218" y="556884"/>
              <a:chExt cx="2092808" cy="1575750"/>
            </a:xfrm>
          </p:grpSpPr>
          <p:cxnSp>
            <p:nvCxnSpPr>
              <p:cNvPr id="100" name="Прямая соединительная линия 99"/>
              <p:cNvCxnSpPr/>
              <p:nvPr/>
            </p:nvCxnSpPr>
            <p:spPr>
              <a:xfrm rot="5400000" flipH="1" flipV="1">
                <a:off x="2471060" y="1909389"/>
                <a:ext cx="255969" cy="175589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 rot="16200000" flipV="1">
                <a:off x="2331051" y="1954025"/>
                <a:ext cx="311614" cy="42482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2" name="Полилиния 111"/>
              <p:cNvSpPr/>
              <p:nvPr/>
            </p:nvSpPr>
            <p:spPr>
              <a:xfrm>
                <a:off x="2525189" y="555673"/>
                <a:ext cx="2033428" cy="1524684"/>
              </a:xfrm>
              <a:custGeom>
                <a:avLst/>
                <a:gdLst>
                  <a:gd name="connsiteX0" fmla="*/ 2033516 w 2033516"/>
                  <a:gd name="connsiteY0" fmla="*/ 0 h 1528550"/>
                  <a:gd name="connsiteX1" fmla="*/ 1583140 w 2033516"/>
                  <a:gd name="connsiteY1" fmla="*/ 81887 h 1528550"/>
                  <a:gd name="connsiteX2" fmla="*/ 1310185 w 2033516"/>
                  <a:gd name="connsiteY2" fmla="*/ 191069 h 1528550"/>
                  <a:gd name="connsiteX3" fmla="*/ 1009934 w 2033516"/>
                  <a:gd name="connsiteY3" fmla="*/ 341194 h 1528550"/>
                  <a:gd name="connsiteX4" fmla="*/ 641444 w 2033516"/>
                  <a:gd name="connsiteY4" fmla="*/ 586854 h 1528550"/>
                  <a:gd name="connsiteX5" fmla="*/ 245659 w 2033516"/>
                  <a:gd name="connsiteY5" fmla="*/ 955344 h 1528550"/>
                  <a:gd name="connsiteX6" fmla="*/ 122829 w 2033516"/>
                  <a:gd name="connsiteY6" fmla="*/ 1160060 h 1528550"/>
                  <a:gd name="connsiteX7" fmla="*/ 40943 w 2033516"/>
                  <a:gd name="connsiteY7" fmla="*/ 1337481 h 1528550"/>
                  <a:gd name="connsiteX8" fmla="*/ 0 w 2033516"/>
                  <a:gd name="connsiteY8" fmla="*/ 1528550 h 1528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33516" h="1528550">
                    <a:moveTo>
                      <a:pt x="2033516" y="0"/>
                    </a:moveTo>
                    <a:cubicBezTo>
                      <a:pt x="1868605" y="25021"/>
                      <a:pt x="1703695" y="50042"/>
                      <a:pt x="1583140" y="81887"/>
                    </a:cubicBezTo>
                    <a:cubicBezTo>
                      <a:pt x="1462585" y="113732"/>
                      <a:pt x="1405719" y="147851"/>
                      <a:pt x="1310185" y="191069"/>
                    </a:cubicBezTo>
                    <a:cubicBezTo>
                      <a:pt x="1214651" y="234287"/>
                      <a:pt x="1121391" y="275230"/>
                      <a:pt x="1009934" y="341194"/>
                    </a:cubicBezTo>
                    <a:cubicBezTo>
                      <a:pt x="898477" y="407158"/>
                      <a:pt x="768823" y="484496"/>
                      <a:pt x="641444" y="586854"/>
                    </a:cubicBezTo>
                    <a:cubicBezTo>
                      <a:pt x="514065" y="689212"/>
                      <a:pt x="332095" y="859810"/>
                      <a:pt x="245659" y="955344"/>
                    </a:cubicBezTo>
                    <a:cubicBezTo>
                      <a:pt x="159223" y="1050878"/>
                      <a:pt x="156948" y="1096371"/>
                      <a:pt x="122829" y="1160060"/>
                    </a:cubicBezTo>
                    <a:cubicBezTo>
                      <a:pt x="88710" y="1223749"/>
                      <a:pt x="61414" y="1276066"/>
                      <a:pt x="40943" y="1337481"/>
                    </a:cubicBezTo>
                    <a:cubicBezTo>
                      <a:pt x="20472" y="1398896"/>
                      <a:pt x="0" y="1528550"/>
                      <a:pt x="0" y="1528550"/>
                    </a:cubicBez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grpSp>
          <p:nvGrpSpPr>
            <p:cNvPr id="9434" name="Группа 134"/>
            <p:cNvGrpSpPr>
              <a:grpSpLocks/>
            </p:cNvGrpSpPr>
            <p:nvPr/>
          </p:nvGrpSpPr>
          <p:grpSpPr bwMode="auto">
            <a:xfrm rot="633223">
              <a:off x="7359342" y="3528894"/>
              <a:ext cx="354847" cy="144120"/>
              <a:chOff x="3933822" y="1993106"/>
              <a:chExt cx="633416" cy="251042"/>
            </a:xfrm>
          </p:grpSpPr>
          <p:cxnSp>
            <p:nvCxnSpPr>
              <p:cNvPr id="88" name="Прямая соединительная линия 87"/>
              <p:cNvCxnSpPr/>
              <p:nvPr/>
            </p:nvCxnSpPr>
            <p:spPr>
              <a:xfrm rot="5400000" flipH="1" flipV="1">
                <a:off x="3876049" y="2154064"/>
                <a:ext cx="138274" cy="19835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V="1">
                <a:off x="3933712" y="2178794"/>
                <a:ext cx="144521" cy="6360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6" name="Полилиния 115"/>
              <p:cNvSpPr/>
              <p:nvPr/>
            </p:nvSpPr>
            <p:spPr>
              <a:xfrm>
                <a:off x="3942605" y="1991744"/>
                <a:ext cx="623429" cy="246128"/>
              </a:xfrm>
              <a:custGeom>
                <a:avLst/>
                <a:gdLst>
                  <a:gd name="connsiteX0" fmla="*/ 626269 w 626269"/>
                  <a:gd name="connsiteY0" fmla="*/ 0 h 245269"/>
                  <a:gd name="connsiteX1" fmla="*/ 502444 w 626269"/>
                  <a:gd name="connsiteY1" fmla="*/ 14288 h 245269"/>
                  <a:gd name="connsiteX2" fmla="*/ 404812 w 626269"/>
                  <a:gd name="connsiteY2" fmla="*/ 26194 h 245269"/>
                  <a:gd name="connsiteX3" fmla="*/ 292894 w 626269"/>
                  <a:gd name="connsiteY3" fmla="*/ 45244 h 245269"/>
                  <a:gd name="connsiteX4" fmla="*/ 190500 w 626269"/>
                  <a:gd name="connsiteY4" fmla="*/ 76200 h 245269"/>
                  <a:gd name="connsiteX5" fmla="*/ 102394 w 626269"/>
                  <a:gd name="connsiteY5" fmla="*/ 123825 h 245269"/>
                  <a:gd name="connsiteX6" fmla="*/ 52387 w 626269"/>
                  <a:gd name="connsiteY6" fmla="*/ 178594 h 245269"/>
                  <a:gd name="connsiteX7" fmla="*/ 0 w 626269"/>
                  <a:gd name="connsiteY7" fmla="*/ 245269 h 245269"/>
                  <a:gd name="connsiteX8" fmla="*/ 0 w 626269"/>
                  <a:gd name="connsiteY8" fmla="*/ 245269 h 245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26269" h="245269">
                    <a:moveTo>
                      <a:pt x="626269" y="0"/>
                    </a:moveTo>
                    <a:lnTo>
                      <a:pt x="502444" y="14288"/>
                    </a:lnTo>
                    <a:cubicBezTo>
                      <a:pt x="465535" y="18654"/>
                      <a:pt x="439737" y="21035"/>
                      <a:pt x="404812" y="26194"/>
                    </a:cubicBezTo>
                    <a:cubicBezTo>
                      <a:pt x="369887" y="31353"/>
                      <a:pt x="328613" y="36910"/>
                      <a:pt x="292894" y="45244"/>
                    </a:cubicBezTo>
                    <a:cubicBezTo>
                      <a:pt x="257175" y="53578"/>
                      <a:pt x="222250" y="63103"/>
                      <a:pt x="190500" y="76200"/>
                    </a:cubicBezTo>
                    <a:cubicBezTo>
                      <a:pt x="158750" y="89297"/>
                      <a:pt x="125413" y="106759"/>
                      <a:pt x="102394" y="123825"/>
                    </a:cubicBezTo>
                    <a:cubicBezTo>
                      <a:pt x="79375" y="140891"/>
                      <a:pt x="69453" y="158353"/>
                      <a:pt x="52387" y="178594"/>
                    </a:cubicBezTo>
                    <a:cubicBezTo>
                      <a:pt x="35321" y="198835"/>
                      <a:pt x="0" y="245269"/>
                      <a:pt x="0" y="245269"/>
                    </a:cubicBezTo>
                    <a:lnTo>
                      <a:pt x="0" y="245269"/>
                    </a:ln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grpSp>
          <p:nvGrpSpPr>
            <p:cNvPr id="9435" name="Группа 69"/>
            <p:cNvGrpSpPr>
              <a:grpSpLocks/>
            </p:cNvGrpSpPr>
            <p:nvPr/>
          </p:nvGrpSpPr>
          <p:grpSpPr bwMode="auto">
            <a:xfrm rot="633223">
              <a:off x="7075857" y="5003561"/>
              <a:ext cx="376916" cy="132337"/>
              <a:chOff x="3920947" y="4617245"/>
              <a:chExt cx="672999" cy="232733"/>
            </a:xfrm>
          </p:grpSpPr>
          <p:sp>
            <p:nvSpPr>
              <p:cNvPr id="110" name="Полилиния 109"/>
              <p:cNvSpPr/>
              <p:nvPr/>
            </p:nvSpPr>
            <p:spPr>
              <a:xfrm>
                <a:off x="3917743" y="4620268"/>
                <a:ext cx="674626" cy="226157"/>
              </a:xfrm>
              <a:custGeom>
                <a:avLst/>
                <a:gdLst>
                  <a:gd name="connsiteX0" fmla="*/ 672999 w 672999"/>
                  <a:gd name="connsiteY0" fmla="*/ 226772 h 226772"/>
                  <a:gd name="connsiteX1" fmla="*/ 460858 w 672999"/>
                  <a:gd name="connsiteY1" fmla="*/ 204826 h 226772"/>
                  <a:gd name="connsiteX2" fmla="*/ 292608 w 672999"/>
                  <a:gd name="connsiteY2" fmla="*/ 153620 h 226772"/>
                  <a:gd name="connsiteX3" fmla="*/ 175565 w 672999"/>
                  <a:gd name="connsiteY3" fmla="*/ 109728 h 226772"/>
                  <a:gd name="connsiteX4" fmla="*/ 80467 w 672999"/>
                  <a:gd name="connsiteY4" fmla="*/ 58522 h 226772"/>
                  <a:gd name="connsiteX5" fmla="*/ 36576 w 672999"/>
                  <a:gd name="connsiteY5" fmla="*/ 36576 h 226772"/>
                  <a:gd name="connsiteX6" fmla="*/ 0 w 672999"/>
                  <a:gd name="connsiteY6" fmla="*/ 0 h 226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72999" h="226772">
                    <a:moveTo>
                      <a:pt x="672999" y="226772"/>
                    </a:moveTo>
                    <a:cubicBezTo>
                      <a:pt x="598628" y="221895"/>
                      <a:pt x="524257" y="217018"/>
                      <a:pt x="460858" y="204826"/>
                    </a:cubicBezTo>
                    <a:cubicBezTo>
                      <a:pt x="397459" y="192634"/>
                      <a:pt x="340157" y="169470"/>
                      <a:pt x="292608" y="153620"/>
                    </a:cubicBezTo>
                    <a:cubicBezTo>
                      <a:pt x="245059" y="137770"/>
                      <a:pt x="210922" y="125578"/>
                      <a:pt x="175565" y="109728"/>
                    </a:cubicBezTo>
                    <a:cubicBezTo>
                      <a:pt x="140208" y="93878"/>
                      <a:pt x="103632" y="70714"/>
                      <a:pt x="80467" y="58522"/>
                    </a:cubicBezTo>
                    <a:cubicBezTo>
                      <a:pt x="57302" y="46330"/>
                      <a:pt x="49987" y="46330"/>
                      <a:pt x="36576" y="36576"/>
                    </a:cubicBezTo>
                    <a:cubicBezTo>
                      <a:pt x="23165" y="26822"/>
                      <a:pt x="11582" y="13411"/>
                      <a:pt x="0" y="0"/>
                    </a:cubicBez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grpSp>
            <p:nvGrpSpPr>
              <p:cNvPr id="9456" name="Группа 122"/>
              <p:cNvGrpSpPr>
                <a:grpSpLocks/>
              </p:cNvGrpSpPr>
              <p:nvPr/>
            </p:nvGrpSpPr>
            <p:grpSpPr bwMode="auto">
              <a:xfrm>
                <a:off x="3921917" y="4617245"/>
                <a:ext cx="88900" cy="96043"/>
                <a:chOff x="3921917" y="4617245"/>
                <a:chExt cx="88900" cy="96043"/>
              </a:xfrm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 rot="16200000" flipH="1">
                  <a:off x="3897735" y="4641920"/>
                  <a:ext cx="86554" cy="4818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3916613" y="4615331"/>
                  <a:ext cx="90705" cy="2791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26" name="Прямая соединительная линия 125"/>
            <p:cNvCxnSpPr>
              <a:stCxn id="113" idx="6"/>
              <a:endCxn id="113" idx="6"/>
            </p:cNvCxnSpPr>
            <p:nvPr/>
          </p:nvCxnSpPr>
          <p:spPr bwMode="auto">
            <a:xfrm rot="633223">
              <a:off x="6493086" y="5414647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37" name="Группа 133"/>
            <p:cNvGrpSpPr>
              <a:grpSpLocks/>
            </p:cNvGrpSpPr>
            <p:nvPr/>
          </p:nvGrpSpPr>
          <p:grpSpPr bwMode="auto">
            <a:xfrm rot="633223">
              <a:off x="6170450" y="4946135"/>
              <a:ext cx="1188122" cy="954454"/>
              <a:chOff x="2439307" y="4673600"/>
              <a:chExt cx="2119045" cy="1672609"/>
            </a:xfrm>
          </p:grpSpPr>
          <p:sp>
            <p:nvSpPr>
              <p:cNvPr id="113" name="Полилиния 112"/>
              <p:cNvSpPr/>
              <p:nvPr/>
            </p:nvSpPr>
            <p:spPr>
              <a:xfrm>
                <a:off x="2510038" y="4720885"/>
                <a:ext cx="2047074" cy="1624809"/>
              </a:xfrm>
              <a:custGeom>
                <a:avLst/>
                <a:gdLst>
                  <a:gd name="connsiteX0" fmla="*/ 2047164 w 2047164"/>
                  <a:gd name="connsiteY0" fmla="*/ 1624084 h 1624084"/>
                  <a:gd name="connsiteX1" fmla="*/ 1610436 w 2047164"/>
                  <a:gd name="connsiteY1" fmla="*/ 1528550 h 1624084"/>
                  <a:gd name="connsiteX2" fmla="*/ 1310185 w 2047164"/>
                  <a:gd name="connsiteY2" fmla="*/ 1460311 h 1624084"/>
                  <a:gd name="connsiteX3" fmla="*/ 1050878 w 2047164"/>
                  <a:gd name="connsiteY3" fmla="*/ 1323833 h 1624084"/>
                  <a:gd name="connsiteX4" fmla="*/ 859809 w 2047164"/>
                  <a:gd name="connsiteY4" fmla="*/ 1201003 h 1624084"/>
                  <a:gd name="connsiteX5" fmla="*/ 655093 w 2047164"/>
                  <a:gd name="connsiteY5" fmla="*/ 1037230 h 1624084"/>
                  <a:gd name="connsiteX6" fmla="*/ 504967 w 2047164"/>
                  <a:gd name="connsiteY6" fmla="*/ 859809 h 1624084"/>
                  <a:gd name="connsiteX7" fmla="*/ 245660 w 2047164"/>
                  <a:gd name="connsiteY7" fmla="*/ 586854 h 1624084"/>
                  <a:gd name="connsiteX8" fmla="*/ 109182 w 2047164"/>
                  <a:gd name="connsiteY8" fmla="*/ 409433 h 1624084"/>
                  <a:gd name="connsiteX9" fmla="*/ 40943 w 2047164"/>
                  <a:gd name="connsiteY9" fmla="*/ 191069 h 1624084"/>
                  <a:gd name="connsiteX10" fmla="*/ 0 w 2047164"/>
                  <a:gd name="connsiteY10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47164" h="1624084">
                    <a:moveTo>
                      <a:pt x="2047164" y="1624084"/>
                    </a:moveTo>
                    <a:lnTo>
                      <a:pt x="1610436" y="1528550"/>
                    </a:lnTo>
                    <a:cubicBezTo>
                      <a:pt x="1487606" y="1501255"/>
                      <a:pt x="1403445" y="1494430"/>
                      <a:pt x="1310185" y="1460311"/>
                    </a:cubicBezTo>
                    <a:cubicBezTo>
                      <a:pt x="1216925" y="1426192"/>
                      <a:pt x="1125941" y="1367051"/>
                      <a:pt x="1050878" y="1323833"/>
                    </a:cubicBezTo>
                    <a:cubicBezTo>
                      <a:pt x="975815" y="1280615"/>
                      <a:pt x="925773" y="1248770"/>
                      <a:pt x="859809" y="1201003"/>
                    </a:cubicBezTo>
                    <a:cubicBezTo>
                      <a:pt x="793845" y="1153236"/>
                      <a:pt x="714233" y="1094096"/>
                      <a:pt x="655093" y="1037230"/>
                    </a:cubicBezTo>
                    <a:cubicBezTo>
                      <a:pt x="595953" y="980364"/>
                      <a:pt x="573206" y="934872"/>
                      <a:pt x="504967" y="859809"/>
                    </a:cubicBezTo>
                    <a:cubicBezTo>
                      <a:pt x="436728" y="784746"/>
                      <a:pt x="311624" y="661917"/>
                      <a:pt x="245660" y="586854"/>
                    </a:cubicBezTo>
                    <a:cubicBezTo>
                      <a:pt x="179696" y="511791"/>
                      <a:pt x="143301" y="475397"/>
                      <a:pt x="109182" y="409433"/>
                    </a:cubicBezTo>
                    <a:cubicBezTo>
                      <a:pt x="75063" y="343469"/>
                      <a:pt x="59140" y="259308"/>
                      <a:pt x="40943" y="191069"/>
                    </a:cubicBezTo>
                    <a:cubicBezTo>
                      <a:pt x="22746" y="122830"/>
                      <a:pt x="11373" y="31845"/>
                      <a:pt x="0" y="0"/>
                    </a:cubicBez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>
                <a:off x="2437281" y="4671557"/>
                <a:ext cx="45302" cy="347777"/>
              </a:xfrm>
              <a:custGeom>
                <a:avLst/>
                <a:gdLst>
                  <a:gd name="connsiteX0" fmla="*/ 43543 w 43543"/>
                  <a:gd name="connsiteY0" fmla="*/ 0 h 348343"/>
                  <a:gd name="connsiteX1" fmla="*/ 0 w 43543"/>
                  <a:gd name="connsiteY1" fmla="*/ 348343 h 348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543" h="348343">
                    <a:moveTo>
                      <a:pt x="43543" y="0"/>
                    </a:moveTo>
                    <a:lnTo>
                      <a:pt x="0" y="348343"/>
                    </a:ln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28" name="Полилиния 127"/>
              <p:cNvSpPr/>
              <p:nvPr/>
            </p:nvSpPr>
            <p:spPr>
              <a:xfrm>
                <a:off x="2484852" y="4672583"/>
                <a:ext cx="144400" cy="230922"/>
              </a:xfrm>
              <a:custGeom>
                <a:avLst/>
                <a:gdLst>
                  <a:gd name="connsiteX0" fmla="*/ 0 w 145143"/>
                  <a:gd name="connsiteY0" fmla="*/ 0 h 232229"/>
                  <a:gd name="connsiteX1" fmla="*/ 145143 w 145143"/>
                  <a:gd name="connsiteY1" fmla="*/ 232229 h 232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143" h="232229">
                    <a:moveTo>
                      <a:pt x="0" y="0"/>
                    </a:moveTo>
                    <a:lnTo>
                      <a:pt x="145143" y="232229"/>
                    </a:lnTo>
                  </a:path>
                </a:pathLst>
              </a:cu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grpSp>
          <p:nvGrpSpPr>
            <p:cNvPr id="9438" name="Группа 86"/>
            <p:cNvGrpSpPr>
              <a:grpSpLocks/>
            </p:cNvGrpSpPr>
            <p:nvPr/>
          </p:nvGrpSpPr>
          <p:grpSpPr bwMode="auto">
            <a:xfrm rot="633223">
              <a:off x="5806770" y="3687954"/>
              <a:ext cx="302768" cy="375255"/>
              <a:chOff x="1285532" y="2765577"/>
              <a:chExt cx="541514" cy="657199"/>
            </a:xfrm>
          </p:grpSpPr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1677302" y="3294702"/>
                <a:ext cx="88020" cy="44488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29" name="TextBox 128"/>
              <p:cNvSpPr txBox="1"/>
              <p:nvPr/>
            </p:nvSpPr>
            <p:spPr>
              <a:xfrm>
                <a:off x="1286402" y="2764458"/>
                <a:ext cx="539471" cy="65897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9439" name="Группа 83"/>
            <p:cNvGrpSpPr>
              <a:grpSpLocks/>
            </p:cNvGrpSpPr>
            <p:nvPr/>
          </p:nvGrpSpPr>
          <p:grpSpPr bwMode="auto">
            <a:xfrm rot="633223">
              <a:off x="6905202" y="4953981"/>
              <a:ext cx="377798" cy="375255"/>
              <a:chOff x="3639682" y="4583495"/>
              <a:chExt cx="672353" cy="657199"/>
            </a:xfrm>
          </p:grpSpPr>
          <p:cxnSp>
            <p:nvCxnSpPr>
              <p:cNvPr id="69" name="Прямая соединительная линия 68"/>
              <p:cNvCxnSpPr/>
              <p:nvPr/>
            </p:nvCxnSpPr>
            <p:spPr>
              <a:xfrm rot="16200000" flipH="1">
                <a:off x="3890714" y="4581362"/>
                <a:ext cx="44488" cy="45204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30" name="TextBox 129"/>
              <p:cNvSpPr txBox="1"/>
              <p:nvPr/>
            </p:nvSpPr>
            <p:spPr>
              <a:xfrm>
                <a:off x="3640783" y="4583729"/>
                <a:ext cx="672405" cy="65619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-1</a:t>
                </a:r>
              </a:p>
            </p:txBody>
          </p:sp>
        </p:grpSp>
        <p:grpSp>
          <p:nvGrpSpPr>
            <p:cNvPr id="9440" name="Группа 85"/>
            <p:cNvGrpSpPr>
              <a:grpSpLocks/>
            </p:cNvGrpSpPr>
            <p:nvPr/>
          </p:nvGrpSpPr>
          <p:grpSpPr bwMode="auto">
            <a:xfrm rot="633223">
              <a:off x="5662558" y="4079440"/>
              <a:ext cx="377798" cy="375255"/>
              <a:chOff x="1156003" y="3473116"/>
              <a:chExt cx="672780" cy="656853"/>
            </a:xfrm>
          </p:grpSpPr>
          <p:cxnSp>
            <p:nvCxnSpPr>
              <p:cNvPr id="60" name="Прямая соединительная линия 59"/>
              <p:cNvCxnSpPr/>
              <p:nvPr/>
            </p:nvCxnSpPr>
            <p:spPr>
              <a:xfrm flipV="1">
                <a:off x="1679551" y="3516016"/>
                <a:ext cx="87639" cy="44464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1156370" y="3473048"/>
                <a:ext cx="672832" cy="65585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dirty="0">
                    <a:solidFill>
                      <a:schemeClr val="accent6"/>
                    </a:solidFill>
                    <a:latin typeface="+mn-lt"/>
                    <a:cs typeface="+mn-cs"/>
                  </a:rPr>
                  <a:t>-3</a:t>
                </a:r>
              </a:p>
            </p:txBody>
          </p:sp>
        </p:grpSp>
        <p:cxnSp>
          <p:nvCxnSpPr>
            <p:cNvPr id="154" name="Прямая соединительная линия 153"/>
            <p:cNvCxnSpPr/>
            <p:nvPr/>
          </p:nvCxnSpPr>
          <p:spPr>
            <a:xfrm rot="633223">
              <a:off x="7845642" y="2753773"/>
              <a:ext cx="85725" cy="158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>
            <a:xfrm rot="633223">
              <a:off x="7548779" y="4369984"/>
              <a:ext cx="85725" cy="158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>
            <a:xfrm rot="633223">
              <a:off x="7390028" y="5174914"/>
              <a:ext cx="85725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>
            <a:xfrm rot="633223">
              <a:off x="7239214" y="5984607"/>
              <a:ext cx="85725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>
            <a:xfrm rot="633223">
              <a:off x="7694829" y="3553941"/>
              <a:ext cx="85725" cy="1587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235" name="Группа 234"/>
          <p:cNvGrpSpPr/>
          <p:nvPr/>
        </p:nvGrpSpPr>
        <p:grpSpPr>
          <a:xfrm>
            <a:off x="1077913" y="3432707"/>
            <a:ext cx="4794250" cy="3260725"/>
            <a:chOff x="1077913" y="3432707"/>
            <a:chExt cx="4794250" cy="3260725"/>
          </a:xfrm>
        </p:grpSpPr>
        <p:grpSp>
          <p:nvGrpSpPr>
            <p:cNvPr id="234" name="Группа 233"/>
            <p:cNvGrpSpPr/>
            <p:nvPr/>
          </p:nvGrpSpPr>
          <p:grpSpPr>
            <a:xfrm>
              <a:off x="2506267" y="5300133"/>
              <a:ext cx="457067" cy="762000"/>
              <a:chOff x="2506267" y="5300133"/>
              <a:chExt cx="457067" cy="762000"/>
            </a:xfrm>
          </p:grpSpPr>
          <p:cxnSp>
            <p:nvCxnSpPr>
              <p:cNvPr id="222" name="Прямая соединительная линия 221"/>
              <p:cNvCxnSpPr/>
              <p:nvPr/>
            </p:nvCxnSpPr>
            <p:spPr>
              <a:xfrm rot="5400000">
                <a:off x="2540000" y="5638800"/>
                <a:ext cx="762000" cy="84666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9" name="Прямая соединительная линия 228"/>
              <p:cNvCxnSpPr>
                <a:endCxn id="181" idx="7"/>
              </p:cNvCxnSpPr>
              <p:nvPr/>
            </p:nvCxnSpPr>
            <p:spPr>
              <a:xfrm rot="5400000">
                <a:off x="2434842" y="5371558"/>
                <a:ext cx="599917" cy="45706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228" name="Группа 233"/>
            <p:cNvGrpSpPr>
              <a:grpSpLocks/>
            </p:cNvGrpSpPr>
            <p:nvPr/>
          </p:nvGrpSpPr>
          <p:grpSpPr bwMode="auto">
            <a:xfrm>
              <a:off x="1077913" y="3432707"/>
              <a:ext cx="4794250" cy="3260725"/>
              <a:chOff x="1077393" y="3550535"/>
              <a:chExt cx="4794054" cy="3261406"/>
            </a:xfrm>
          </p:grpSpPr>
          <p:cxnSp>
            <p:nvCxnSpPr>
              <p:cNvPr id="114" name="Прямая со стрелкой 113"/>
              <p:cNvCxnSpPr/>
              <p:nvPr/>
            </p:nvCxnSpPr>
            <p:spPr>
              <a:xfrm rot="3925567" flipH="1" flipV="1">
                <a:off x="2186631" y="5066915"/>
                <a:ext cx="303275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9250" name="Группа 229"/>
              <p:cNvGrpSpPr>
                <a:grpSpLocks/>
              </p:cNvGrpSpPr>
              <p:nvPr/>
            </p:nvGrpSpPr>
            <p:grpSpPr bwMode="auto">
              <a:xfrm>
                <a:off x="1077393" y="3887316"/>
                <a:ext cx="4794054" cy="2924625"/>
                <a:chOff x="1102154" y="3887316"/>
                <a:chExt cx="4794054" cy="2924625"/>
              </a:xfrm>
            </p:grpSpPr>
            <p:sp>
              <p:nvSpPr>
                <p:cNvPr id="145" name="Выгнутая вправо стрелка 144"/>
                <p:cNvSpPr/>
                <p:nvPr/>
              </p:nvSpPr>
              <p:spPr>
                <a:xfrm rot="4409511">
                  <a:off x="4841982" y="5757714"/>
                  <a:ext cx="597452" cy="1511001"/>
                </a:xfrm>
                <a:prstGeom prst="curvedLeftArrow">
                  <a:avLst>
                    <a:gd name="adj1" fmla="val 11850"/>
                    <a:gd name="adj2" fmla="val 22967"/>
                    <a:gd name="adj3" fmla="val 46419"/>
                  </a:avLst>
                </a:prstGeom>
                <a:ln/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b="1" dirty="0">
                    <a:ln w="50800"/>
                    <a:solidFill>
                      <a:schemeClr val="bg1">
                        <a:shade val="50000"/>
                      </a:schemeClr>
                    </a:solidFill>
                  </a:endParaRPr>
                </a:p>
              </p:txBody>
            </p:sp>
            <p:sp>
              <p:nvSpPr>
                <p:cNvPr id="108" name="Овал 107"/>
                <p:cNvSpPr/>
                <p:nvPr/>
              </p:nvSpPr>
              <p:spPr>
                <a:xfrm rot="20125567">
                  <a:off x="2197218" y="4649329"/>
                  <a:ext cx="1582689" cy="1509211"/>
                </a:xfrm>
                <a:prstGeom prst="ellipse">
                  <a:avLst/>
                </a:prstGeom>
                <a:noFill/>
                <a:ln w="28575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cxnSp>
              <p:nvCxnSpPr>
                <p:cNvPr id="109" name="Прямая со стрелкой 108"/>
                <p:cNvCxnSpPr/>
                <p:nvPr/>
              </p:nvCxnSpPr>
              <p:spPr>
                <a:xfrm rot="3925567" flipH="1" flipV="1">
                  <a:off x="1617757" y="5154245"/>
                  <a:ext cx="2507187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 стрелкой 110"/>
                <p:cNvCxnSpPr/>
                <p:nvPr/>
              </p:nvCxnSpPr>
              <p:spPr>
                <a:xfrm rot="20125567">
                  <a:off x="1943495" y="5293974"/>
                  <a:ext cx="2592281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 стрелкой 114"/>
                <p:cNvCxnSpPr/>
                <p:nvPr/>
              </p:nvCxnSpPr>
              <p:spPr>
                <a:xfrm rot="20125567">
                  <a:off x="1102154" y="4719179"/>
                  <a:ext cx="3139947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 rot="20125567">
                  <a:off x="2516558" y="6097417"/>
                  <a:ext cx="1571561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>
                  <a:stCxn id="0" idx="6"/>
                  <a:endCxn id="0" idx="6"/>
                </p:cNvCxnSpPr>
                <p:nvPr/>
              </p:nvCxnSpPr>
              <p:spPr>
                <a:xfrm rot="20125567">
                  <a:off x="2475285" y="5741742"/>
                  <a:ext cx="1371544" cy="3176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>
                  <a:stCxn id="0" idx="2"/>
                  <a:endCxn id="0" idx="2"/>
                </p:cNvCxnSpPr>
                <p:nvPr/>
              </p:nvCxnSpPr>
              <p:spPr>
                <a:xfrm rot="9325567" flipH="1" flipV="1">
                  <a:off x="2132399" y="5066913"/>
                  <a:ext cx="1374719" cy="158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 rot="3925567">
                  <a:off x="1521844" y="5734597"/>
                  <a:ext cx="1498913" cy="158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 rot="20125567" flipV="1">
                  <a:off x="2191134" y="4617558"/>
                  <a:ext cx="1616009" cy="1537021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>
                  <a:stCxn id="0" idx="0"/>
                  <a:endCxn id="0" idx="4"/>
                </p:cNvCxnSpPr>
                <p:nvPr/>
              </p:nvCxnSpPr>
              <p:spPr>
                <a:xfrm rot="14725567" flipH="1" flipV="1">
                  <a:off x="2679104" y="5240781"/>
                  <a:ext cx="1333779" cy="158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 rot="3925567" flipH="1" flipV="1">
                  <a:off x="1935380" y="5605188"/>
                  <a:ext cx="1422697" cy="3175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 rot="20125567" flipV="1">
                  <a:off x="2761023" y="4368267"/>
                  <a:ext cx="1414405" cy="78597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 rot="14725567" flipH="1">
                  <a:off x="2973571" y="5443333"/>
                  <a:ext cx="1348070" cy="82387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 rot="14725567" flipH="1">
                  <a:off x="3137941" y="5183723"/>
                  <a:ext cx="785977" cy="825466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 rot="20125567">
                  <a:off x="3048349" y="5219345"/>
                  <a:ext cx="823878" cy="44935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 rot="3925567" flipH="1" flipV="1">
                  <a:off x="2405269" y="4219115"/>
                  <a:ext cx="1348069" cy="82387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 rot="14725567" flipV="1">
                  <a:off x="2218022" y="4912953"/>
                  <a:ext cx="785977" cy="47146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 rot="14725567" flipV="1">
                  <a:off x="2057691" y="4809789"/>
                  <a:ext cx="785977" cy="82387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 rot="9325567">
                  <a:off x="1476789" y="4949414"/>
                  <a:ext cx="1412817" cy="78597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 rot="20125567">
                  <a:off x="2321304" y="4808097"/>
                  <a:ext cx="784193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 rot="20125567">
                  <a:off x="2870557" y="5997383"/>
                  <a:ext cx="785780" cy="158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>
                  <a:stCxn id="0" idx="3"/>
                  <a:endCxn id="0" idx="5"/>
                </p:cNvCxnSpPr>
                <p:nvPr/>
              </p:nvCxnSpPr>
              <p:spPr>
                <a:xfrm rot="14725567" flipH="1">
                  <a:off x="3211855" y="5329046"/>
                  <a:ext cx="1587" cy="1119142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Прямая соединительная линия 141"/>
                <p:cNvCxnSpPr/>
                <p:nvPr/>
              </p:nvCxnSpPr>
              <p:spPr>
                <a:xfrm rot="14725567" flipH="1">
                  <a:off x="2764198" y="4362056"/>
                  <a:ext cx="1588" cy="1119142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Прямая соединительная линия 143"/>
                <p:cNvCxnSpPr/>
                <p:nvPr/>
              </p:nvCxnSpPr>
              <p:spPr>
                <a:xfrm rot="3925567">
                  <a:off x="1995787" y="5686168"/>
                  <a:ext cx="747868" cy="158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Прямая соединительная линия 160"/>
                <p:cNvCxnSpPr/>
                <p:nvPr/>
              </p:nvCxnSpPr>
              <p:spPr>
                <a:xfrm rot="14725567" flipH="1">
                  <a:off x="1948917" y="5632976"/>
                  <a:ext cx="1067023" cy="158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Прямая соединительная линия 161"/>
                <p:cNvCxnSpPr/>
                <p:nvPr/>
              </p:nvCxnSpPr>
              <p:spPr>
                <a:xfrm rot="14725567" flipH="1">
                  <a:off x="2967256" y="5178062"/>
                  <a:ext cx="1067023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Прямая соединительная линия 162"/>
                <p:cNvCxnSpPr/>
                <p:nvPr/>
              </p:nvCxnSpPr>
              <p:spPr>
                <a:xfrm rot="3925567">
                  <a:off x="3238748" y="5124075"/>
                  <a:ext cx="749457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64" name="Овал 163"/>
                <p:cNvSpPr/>
                <p:nvPr/>
              </p:nvSpPr>
              <p:spPr>
                <a:xfrm rot="20125567">
                  <a:off x="2244308" y="4893665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65" name="Овал 164"/>
                <p:cNvSpPr/>
                <p:nvPr/>
              </p:nvSpPr>
              <p:spPr>
                <a:xfrm rot="20125567">
                  <a:off x="1938984" y="5033224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66" name="Овал 165"/>
                <p:cNvSpPr/>
                <p:nvPr/>
              </p:nvSpPr>
              <p:spPr>
                <a:xfrm rot="20125567">
                  <a:off x="2342856" y="4957465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67" name="Овал 166"/>
                <p:cNvSpPr/>
                <p:nvPr/>
              </p:nvSpPr>
              <p:spPr>
                <a:xfrm rot="20125567">
                  <a:off x="2240717" y="5138159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68" name="Овал 167"/>
                <p:cNvSpPr/>
                <p:nvPr/>
              </p:nvSpPr>
              <p:spPr>
                <a:xfrm rot="20125567">
                  <a:off x="1421293" y="5267517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69" name="Овал 168"/>
                <p:cNvSpPr/>
                <p:nvPr/>
              </p:nvSpPr>
              <p:spPr>
                <a:xfrm rot="20125567">
                  <a:off x="2655455" y="4703471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0" name="Овал 169"/>
                <p:cNvSpPr/>
                <p:nvPr/>
              </p:nvSpPr>
              <p:spPr>
                <a:xfrm rot="20125567">
                  <a:off x="3152089" y="3887316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1" name="Овал 170"/>
                <p:cNvSpPr/>
                <p:nvPr/>
              </p:nvSpPr>
              <p:spPr>
                <a:xfrm rot="20125567">
                  <a:off x="3380174" y="4380967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2" name="Овал 171"/>
                <p:cNvSpPr/>
                <p:nvPr/>
              </p:nvSpPr>
              <p:spPr>
                <a:xfrm rot="20125567">
                  <a:off x="3074986" y="4517717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3" name="Овал 172"/>
                <p:cNvSpPr/>
                <p:nvPr/>
              </p:nvSpPr>
              <p:spPr>
                <a:xfrm rot="20125567">
                  <a:off x="3059288" y="4633222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4" name="Овал 173"/>
                <p:cNvSpPr/>
                <p:nvPr/>
              </p:nvSpPr>
              <p:spPr>
                <a:xfrm rot="20125567">
                  <a:off x="3262861" y="4678302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5" name="Овал 174"/>
                <p:cNvSpPr/>
                <p:nvPr/>
              </p:nvSpPr>
              <p:spPr>
                <a:xfrm rot="20125567">
                  <a:off x="2889983" y="6147849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6" name="Овал 175"/>
                <p:cNvSpPr/>
                <p:nvPr/>
              </p:nvSpPr>
              <p:spPr>
                <a:xfrm rot="20125567">
                  <a:off x="2255538" y="5721474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7" name="Овал 176"/>
                <p:cNvSpPr/>
                <p:nvPr/>
              </p:nvSpPr>
              <p:spPr>
                <a:xfrm rot="20125567">
                  <a:off x="2192537" y="5332857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8" name="Овал 177"/>
                <p:cNvSpPr/>
                <p:nvPr/>
              </p:nvSpPr>
              <p:spPr>
                <a:xfrm rot="20125567">
                  <a:off x="3443840" y="4767911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79" name="Овал 178"/>
                <p:cNvSpPr/>
                <p:nvPr/>
              </p:nvSpPr>
              <p:spPr>
                <a:xfrm rot="20125567">
                  <a:off x="3514023" y="4667544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0" name="Овал 179"/>
                <p:cNvSpPr/>
                <p:nvPr/>
              </p:nvSpPr>
              <p:spPr>
                <a:xfrm rot="20125567">
                  <a:off x="3696874" y="5066407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1" name="Овал 180"/>
                <p:cNvSpPr/>
                <p:nvPr/>
              </p:nvSpPr>
              <p:spPr>
                <a:xfrm rot="20125567">
                  <a:off x="2513329" y="6017812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2" name="Овал 181"/>
                <p:cNvSpPr/>
                <p:nvPr/>
              </p:nvSpPr>
              <p:spPr>
                <a:xfrm rot="20125567">
                  <a:off x="2692072" y="6105695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3" name="Овал 182"/>
                <p:cNvSpPr/>
                <p:nvPr/>
              </p:nvSpPr>
              <p:spPr>
                <a:xfrm rot="20125567">
                  <a:off x="3880917" y="5464735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4" name="Овал 183"/>
                <p:cNvSpPr/>
                <p:nvPr/>
              </p:nvSpPr>
              <p:spPr>
                <a:xfrm rot="20125567">
                  <a:off x="4015671" y="5756389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5" name="Овал 184"/>
                <p:cNvSpPr/>
                <p:nvPr/>
              </p:nvSpPr>
              <p:spPr>
                <a:xfrm rot="20125567">
                  <a:off x="3710787" y="5644646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186" name="Овал 185"/>
                <p:cNvSpPr/>
                <p:nvPr/>
              </p:nvSpPr>
              <p:spPr>
                <a:xfrm rot="20125567">
                  <a:off x="3761590" y="5455625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4" name="Овал 203"/>
                <p:cNvSpPr/>
                <p:nvPr/>
              </p:nvSpPr>
              <p:spPr>
                <a:xfrm rot="20125567">
                  <a:off x="3291719" y="6079920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5" name="Овал 204"/>
                <p:cNvSpPr/>
                <p:nvPr/>
              </p:nvSpPr>
              <p:spPr>
                <a:xfrm rot="20125567">
                  <a:off x="4247429" y="6257989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6" name="Овал 205"/>
                <p:cNvSpPr/>
                <p:nvPr/>
              </p:nvSpPr>
              <p:spPr>
                <a:xfrm rot="20125567">
                  <a:off x="3608653" y="5825338"/>
                  <a:ext cx="25125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7" name="Овал 206"/>
                <p:cNvSpPr/>
                <p:nvPr/>
              </p:nvSpPr>
              <p:spPr>
                <a:xfrm rot="20125567">
                  <a:off x="3897720" y="4149481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8" name="Овал 207"/>
                <p:cNvSpPr/>
                <p:nvPr/>
              </p:nvSpPr>
              <p:spPr>
                <a:xfrm rot="20125567">
                  <a:off x="2698168" y="4795286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9" name="Овал 208"/>
                <p:cNvSpPr/>
                <p:nvPr/>
              </p:nvSpPr>
              <p:spPr>
                <a:xfrm rot="20125567">
                  <a:off x="2752317" y="4909368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0" name="Овал 209"/>
                <p:cNvSpPr/>
                <p:nvPr/>
              </p:nvSpPr>
              <p:spPr>
                <a:xfrm rot="20125567">
                  <a:off x="2973587" y="5395124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1" name="Овал 210"/>
                <p:cNvSpPr/>
                <p:nvPr/>
              </p:nvSpPr>
              <p:spPr>
                <a:xfrm rot="20125567">
                  <a:off x="2814428" y="5050026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2" name="Овал 211"/>
                <p:cNvSpPr/>
                <p:nvPr/>
              </p:nvSpPr>
              <p:spPr>
                <a:xfrm rot="20125567">
                  <a:off x="3335088" y="5230144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4" name="Овал 213"/>
                <p:cNvSpPr/>
                <p:nvPr/>
              </p:nvSpPr>
              <p:spPr>
                <a:xfrm rot="20125567">
                  <a:off x="3486235" y="5161743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5" name="Овал 214"/>
                <p:cNvSpPr/>
                <p:nvPr/>
              </p:nvSpPr>
              <p:spPr>
                <a:xfrm rot="20125567">
                  <a:off x="3601006" y="5111172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6" name="Овал 215"/>
                <p:cNvSpPr/>
                <p:nvPr/>
              </p:nvSpPr>
              <p:spPr>
                <a:xfrm rot="20125567">
                  <a:off x="2358552" y="5673481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7" name="Овал 216"/>
                <p:cNvSpPr/>
                <p:nvPr/>
              </p:nvSpPr>
              <p:spPr>
                <a:xfrm rot="20125567">
                  <a:off x="2470423" y="5622850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8" name="Овал 217"/>
                <p:cNvSpPr/>
                <p:nvPr/>
              </p:nvSpPr>
              <p:spPr>
                <a:xfrm rot="20125567">
                  <a:off x="2616799" y="5556604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19" name="Овал 218"/>
                <p:cNvSpPr/>
                <p:nvPr/>
              </p:nvSpPr>
              <p:spPr>
                <a:xfrm rot="20125567">
                  <a:off x="3133843" y="5736986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20" name="Овал 219"/>
                <p:cNvSpPr/>
                <p:nvPr/>
              </p:nvSpPr>
              <p:spPr>
                <a:xfrm rot="20125567">
                  <a:off x="3197098" y="5875759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21" name="Овал 220"/>
                <p:cNvSpPr/>
                <p:nvPr/>
              </p:nvSpPr>
              <p:spPr>
                <a:xfrm rot="20125567">
                  <a:off x="3248482" y="5986971"/>
                  <a:ext cx="25124" cy="23958"/>
                </a:xfrm>
                <a:prstGeom prst="ellipse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25" name="Прямоугольник 224"/>
                <p:cNvSpPr/>
                <p:nvPr/>
              </p:nvSpPr>
              <p:spPr>
                <a:xfrm rot="20183764">
                  <a:off x="2295458" y="6085088"/>
                  <a:ext cx="2126608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2400" b="1" dirty="0">
                      <a:ln w="50800"/>
                      <a:solidFill>
                        <a:schemeClr val="bg1">
                          <a:shade val="50000"/>
                        </a:schemeClr>
                      </a:solidFill>
                      <a:latin typeface="+mn-lt"/>
                      <a:cs typeface="+mn-cs"/>
                    </a:rPr>
                    <a:t>тригонометр</a:t>
                  </a:r>
                </a:p>
              </p:txBody>
            </p:sp>
          </p:grpSp>
        </p:grpSp>
      </p:grpSp>
      <p:sp>
        <p:nvSpPr>
          <p:cNvPr id="231" name="Прямоугольник 230"/>
          <p:cNvSpPr/>
          <p:nvPr/>
        </p:nvSpPr>
        <p:spPr>
          <a:xfrm>
            <a:off x="549628" y="328789"/>
            <a:ext cx="803412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От окружности к тригонометру</a:t>
            </a:r>
          </a:p>
        </p:txBody>
      </p:sp>
      <p:grpSp>
        <p:nvGrpSpPr>
          <p:cNvPr id="230" name="Группа 221"/>
          <p:cNvGrpSpPr>
            <a:grpSpLocks/>
          </p:cNvGrpSpPr>
          <p:nvPr/>
        </p:nvGrpSpPr>
        <p:grpSpPr bwMode="auto">
          <a:xfrm>
            <a:off x="893763" y="1520825"/>
            <a:ext cx="1984375" cy="2130425"/>
            <a:chOff x="893601" y="1520323"/>
            <a:chExt cx="1983749" cy="2130927"/>
          </a:xfrm>
        </p:grpSpPr>
        <p:sp>
          <p:nvSpPr>
            <p:cNvPr id="223" name="Прямоугольник 222"/>
            <p:cNvSpPr/>
            <p:nvPr/>
          </p:nvSpPr>
          <p:spPr>
            <a:xfrm>
              <a:off x="893601" y="3189585"/>
              <a:ext cx="1983749" cy="461665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+mn-lt"/>
                  <a:cs typeface="+mn-cs"/>
                </a:rPr>
                <a:t>окружность</a:t>
              </a:r>
            </a:p>
          </p:txBody>
        </p:sp>
        <p:grpSp>
          <p:nvGrpSpPr>
            <p:cNvPr id="9223" name="Группа 212"/>
            <p:cNvGrpSpPr>
              <a:grpSpLocks/>
            </p:cNvGrpSpPr>
            <p:nvPr/>
          </p:nvGrpSpPr>
          <p:grpSpPr bwMode="auto">
            <a:xfrm>
              <a:off x="1077015" y="1520323"/>
              <a:ext cx="1557399" cy="1526065"/>
              <a:chOff x="1077015" y="1520323"/>
              <a:chExt cx="1557399" cy="1526065"/>
            </a:xfrm>
          </p:grpSpPr>
          <p:cxnSp>
            <p:nvCxnSpPr>
              <p:cNvPr id="190" name="Прямая соединительная линия 189"/>
              <p:cNvCxnSpPr/>
              <p:nvPr/>
            </p:nvCxnSpPr>
            <p:spPr bwMode="auto">
              <a:xfrm rot="21555170">
                <a:off x="1077693" y="1525087"/>
                <a:ext cx="1531454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1" name="Прямая соединительная линия 190"/>
              <p:cNvCxnSpPr/>
              <p:nvPr/>
            </p:nvCxnSpPr>
            <p:spPr bwMode="auto">
              <a:xfrm rot="21555170">
                <a:off x="1084041" y="1904589"/>
                <a:ext cx="1531454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2" name="Прямая соединительная линия 191"/>
              <p:cNvCxnSpPr/>
              <p:nvPr/>
            </p:nvCxnSpPr>
            <p:spPr bwMode="auto">
              <a:xfrm rot="21555170">
                <a:off x="1090389" y="2282503"/>
                <a:ext cx="1531454" cy="158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3" name="Прямая соединительная линия 192"/>
              <p:cNvCxnSpPr/>
              <p:nvPr/>
            </p:nvCxnSpPr>
            <p:spPr bwMode="auto">
              <a:xfrm rot="21555170">
                <a:off x="1096737" y="2662005"/>
                <a:ext cx="1531454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4" name="Прямая соединительная линия 193"/>
              <p:cNvCxnSpPr/>
              <p:nvPr/>
            </p:nvCxnSpPr>
            <p:spPr bwMode="auto">
              <a:xfrm rot="21555170">
                <a:off x="1103085" y="3039919"/>
                <a:ext cx="1531454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5" name="Прямая соединительная линия 194"/>
              <p:cNvCxnSpPr/>
              <p:nvPr/>
            </p:nvCxnSpPr>
            <p:spPr bwMode="auto">
              <a:xfrm rot="5355170">
                <a:off x="1101082" y="2282503"/>
                <a:ext cx="1510068" cy="1586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6" name="Прямая соединительная линия 195"/>
              <p:cNvCxnSpPr/>
              <p:nvPr/>
            </p:nvCxnSpPr>
            <p:spPr bwMode="auto">
              <a:xfrm rot="5355170">
                <a:off x="717821" y="2286473"/>
                <a:ext cx="1511657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7" name="Прямая соединительная линия 196"/>
              <p:cNvCxnSpPr/>
              <p:nvPr/>
            </p:nvCxnSpPr>
            <p:spPr bwMode="auto">
              <a:xfrm rot="5355170">
                <a:off x="336147" y="2290443"/>
                <a:ext cx="1511657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8" name="Прямая соединительная линия 197"/>
              <p:cNvCxnSpPr/>
              <p:nvPr/>
            </p:nvCxnSpPr>
            <p:spPr bwMode="auto">
              <a:xfrm rot="5355170">
                <a:off x="1864428" y="2276151"/>
                <a:ext cx="1511657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99" name="Прямая соединительная линия 198"/>
              <p:cNvCxnSpPr/>
              <p:nvPr/>
            </p:nvCxnSpPr>
            <p:spPr bwMode="auto">
              <a:xfrm rot="5355170">
                <a:off x="1482754" y="2278533"/>
                <a:ext cx="1511657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8" name="Прямая соединительная линия 147"/>
              <p:cNvCxnSpPr/>
              <p:nvPr/>
            </p:nvCxnSpPr>
            <p:spPr bwMode="auto">
              <a:xfrm rot="10755170" flipV="1">
                <a:off x="1085627" y="1529850"/>
                <a:ext cx="1539390" cy="151165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49" name="Прямая соединительная линия 21"/>
              <p:cNvCxnSpPr>
                <a:cxnSpLocks noChangeShapeType="1"/>
              </p:cNvCxnSpPr>
              <p:nvPr/>
            </p:nvCxnSpPr>
            <p:spPr bwMode="auto">
              <a:xfrm rot="21555170">
                <a:off x="1096737" y="1528263"/>
                <a:ext cx="1525106" cy="1513244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  <a:headEnd/>
                <a:tailEnd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0" name="Прямая соединительная линия 149"/>
              <p:cNvCxnSpPr/>
              <p:nvPr/>
            </p:nvCxnSpPr>
            <p:spPr bwMode="auto">
              <a:xfrm rot="21555170">
                <a:off x="1439529" y="1628298"/>
                <a:ext cx="761760" cy="1588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1" name="Прямая соединительная линия 150"/>
              <p:cNvCxnSpPr/>
              <p:nvPr/>
            </p:nvCxnSpPr>
            <p:spPr bwMode="auto">
              <a:xfrm rot="21555170">
                <a:off x="1285589" y="1750565"/>
                <a:ext cx="1082334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2" name="Прямая соединительная линия 151"/>
              <p:cNvCxnSpPr/>
              <p:nvPr/>
            </p:nvCxnSpPr>
            <p:spPr bwMode="auto">
              <a:xfrm rot="21555170">
                <a:off x="1290351" y="2816029"/>
                <a:ext cx="1082334" cy="0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3" name="Прямая соединительная линия 152"/>
              <p:cNvCxnSpPr/>
              <p:nvPr/>
            </p:nvCxnSpPr>
            <p:spPr bwMode="auto">
              <a:xfrm rot="21555170">
                <a:off x="1456985" y="2935120"/>
                <a:ext cx="761760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56" name="Прямая соединительная линия 155"/>
              <p:cNvCxnSpPr/>
              <p:nvPr/>
            </p:nvCxnSpPr>
            <p:spPr bwMode="auto">
              <a:xfrm rot="5355170">
                <a:off x="753651" y="2288855"/>
                <a:ext cx="1065463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7" name="Прямая соединительная линия 186"/>
              <p:cNvCxnSpPr/>
              <p:nvPr/>
            </p:nvCxnSpPr>
            <p:spPr bwMode="auto">
              <a:xfrm rot="5355170">
                <a:off x="1835985" y="2276152"/>
                <a:ext cx="1065463" cy="1587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8" name="Прямая соединительная линия 187"/>
              <p:cNvCxnSpPr/>
              <p:nvPr/>
            </p:nvCxnSpPr>
            <p:spPr bwMode="auto">
              <a:xfrm rot="5355170">
                <a:off x="788650" y="2293619"/>
                <a:ext cx="757416" cy="1586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89" name="Прямая соединительная линия 188"/>
              <p:cNvCxnSpPr/>
              <p:nvPr/>
            </p:nvCxnSpPr>
            <p:spPr bwMode="auto">
              <a:xfrm rot="5355170">
                <a:off x="2116176" y="2273770"/>
                <a:ext cx="755828" cy="1586"/>
              </a:xfrm>
              <a:prstGeom prst="line">
                <a:avLst/>
              </a:prstGeom>
              <a:ln w="31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9244" name="Группа 231"/>
              <p:cNvGrpSpPr>
                <a:grpSpLocks/>
              </p:cNvGrpSpPr>
              <p:nvPr/>
            </p:nvGrpSpPr>
            <p:grpSpPr bwMode="auto">
              <a:xfrm>
                <a:off x="1084126" y="1527056"/>
                <a:ext cx="1532215" cy="1512089"/>
                <a:chOff x="1203984" y="1527056"/>
                <a:chExt cx="1532215" cy="1512089"/>
              </a:xfrm>
            </p:grpSpPr>
            <p:sp>
              <p:nvSpPr>
                <p:cNvPr id="200" name="Дуга 199"/>
                <p:cNvSpPr/>
                <p:nvPr/>
              </p:nvSpPr>
              <p:spPr bwMode="auto">
                <a:xfrm rot="21555170">
                  <a:off x="1203899" y="1526675"/>
                  <a:ext cx="1533042" cy="1511657"/>
                </a:xfrm>
                <a:prstGeom prst="arc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1" name="Дуга 200"/>
                <p:cNvSpPr/>
                <p:nvPr/>
              </p:nvSpPr>
              <p:spPr bwMode="auto">
                <a:xfrm rot="5355170">
                  <a:off x="1214592" y="1515982"/>
                  <a:ext cx="1511657" cy="1533042"/>
                </a:xfrm>
                <a:prstGeom prst="arc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2" name="Дуга 201"/>
                <p:cNvSpPr/>
                <p:nvPr/>
              </p:nvSpPr>
              <p:spPr bwMode="auto">
                <a:xfrm rot="10755170">
                  <a:off x="1203899" y="1526675"/>
                  <a:ext cx="1533042" cy="1511657"/>
                </a:xfrm>
                <a:prstGeom prst="arc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203" name="Дуга 202"/>
                <p:cNvSpPr/>
                <p:nvPr/>
              </p:nvSpPr>
              <p:spPr bwMode="auto">
                <a:xfrm rot="16155170">
                  <a:off x="1214592" y="1515982"/>
                  <a:ext cx="1511657" cy="1533042"/>
                </a:xfrm>
                <a:prstGeom prst="arc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13228E-6 L 0.29931 0.16791 " pathEditMode="relative" ptsTypes="AA">
                                      <p:cBhvr>
                                        <p:cTn id="27" dur="3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Дуга 103"/>
          <p:cNvSpPr/>
          <p:nvPr/>
        </p:nvSpPr>
        <p:spPr bwMode="auto">
          <a:xfrm rot="10800000">
            <a:off x="2276474" y="262255"/>
            <a:ext cx="4568824" cy="4568824"/>
          </a:xfrm>
          <a:prstGeom prst="arc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92" name="Прямая соединительная линия 91"/>
          <p:cNvCxnSpPr/>
          <p:nvPr/>
        </p:nvCxnSpPr>
        <p:spPr bwMode="auto">
          <a:xfrm>
            <a:off x="2276474" y="262255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 bwMode="auto">
          <a:xfrm>
            <a:off x="2276474" y="1405254"/>
            <a:ext cx="4568824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 bwMode="auto">
          <a:xfrm>
            <a:off x="2276474" y="254666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 bwMode="auto">
          <a:xfrm>
            <a:off x="2279650" y="3689668"/>
            <a:ext cx="4568824" cy="158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 bwMode="auto">
          <a:xfrm>
            <a:off x="2276474" y="4831079"/>
            <a:ext cx="4568824" cy="3175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 bwMode="auto">
          <a:xfrm rot="5400000">
            <a:off x="2276474" y="2546667"/>
            <a:ext cx="4568824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 bwMode="auto">
          <a:xfrm rot="5400000">
            <a:off x="1134268" y="2547462"/>
            <a:ext cx="4568824" cy="1586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 bwMode="auto">
          <a:xfrm rot="5400000">
            <a:off x="-7936" y="2546667"/>
            <a:ext cx="4568824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 bwMode="auto">
          <a:xfrm rot="5400000">
            <a:off x="4560888" y="2546667"/>
            <a:ext cx="4568824" cy="3174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 bwMode="auto">
          <a:xfrm rot="5400000">
            <a:off x="3418680" y="2547462"/>
            <a:ext cx="4568824" cy="1588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Дуга 101"/>
          <p:cNvSpPr/>
          <p:nvPr/>
        </p:nvSpPr>
        <p:spPr bwMode="auto">
          <a:xfrm>
            <a:off x="2276474" y="262255"/>
            <a:ext cx="4568824" cy="4568824"/>
          </a:xfrm>
          <a:prstGeom prst="arc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3" name="Дуга 102"/>
          <p:cNvSpPr/>
          <p:nvPr/>
        </p:nvSpPr>
        <p:spPr bwMode="auto">
          <a:xfrm rot="5400000">
            <a:off x="2276474" y="262255"/>
            <a:ext cx="4568824" cy="4568824"/>
          </a:xfrm>
          <a:prstGeom prst="arc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5" name="Дуга 104"/>
          <p:cNvSpPr/>
          <p:nvPr/>
        </p:nvSpPr>
        <p:spPr bwMode="auto">
          <a:xfrm rot="16200000">
            <a:off x="2276474" y="262255"/>
            <a:ext cx="4568824" cy="4568824"/>
          </a:xfrm>
          <a:prstGeom prst="arc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2276475" y="233363"/>
            <a:ext cx="4591050" cy="4591050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2253457" y="286861"/>
            <a:ext cx="4591050" cy="4545013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Заголовок 1"/>
          <p:cNvSpPr txBox="1">
            <a:spLocks/>
          </p:cNvSpPr>
          <p:nvPr/>
        </p:nvSpPr>
        <p:spPr bwMode="auto">
          <a:xfrm>
            <a:off x="1893570" y="5544820"/>
            <a:ext cx="33782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ru-RU" sz="3200" i="1" dirty="0">
                <a:solidFill>
                  <a:srgbClr val="F9DE17"/>
                </a:solidFill>
                <a:latin typeface="+mj-lt"/>
                <a:ea typeface="+mj-ea"/>
                <a:cs typeface="+mj-cs"/>
              </a:rPr>
              <a:t>Длина дуги </a:t>
            </a:r>
            <a:endParaRPr lang="ru-RU" sz="4000" dirty="0">
              <a:solidFill>
                <a:srgbClr val="F9DE1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107623" y="5681028"/>
            <a:ext cx="1705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F9DE17"/>
                </a:solidFill>
                <a:latin typeface="Calibri" pitchFamily="34" charset="0"/>
              </a:rPr>
              <a:t>11</a:t>
            </a:r>
            <a:r>
              <a:rPr lang="el-GR" sz="4000" dirty="0" smtClean="0">
                <a:solidFill>
                  <a:srgbClr val="F9DE17"/>
                </a:solidFill>
                <a:latin typeface="Calibri" pitchFamily="34" charset="0"/>
              </a:rPr>
              <a:t>π</a:t>
            </a:r>
            <a:r>
              <a:rPr lang="ru-RU" sz="4000" dirty="0">
                <a:solidFill>
                  <a:srgbClr val="F9DE17"/>
                </a:solidFill>
                <a:latin typeface="Calibri" pitchFamily="34" charset="0"/>
              </a:rPr>
              <a:t>/12</a:t>
            </a:r>
          </a:p>
        </p:txBody>
      </p:sp>
      <p:sp>
        <p:nvSpPr>
          <p:cNvPr id="42" name="Дуга 41"/>
          <p:cNvSpPr/>
          <p:nvPr/>
        </p:nvSpPr>
        <p:spPr>
          <a:xfrm>
            <a:off x="2269332" y="248603"/>
            <a:ext cx="4591050" cy="4591050"/>
          </a:xfrm>
          <a:prstGeom prst="arc">
            <a:avLst>
              <a:gd name="adj1" fmla="val 2692589"/>
              <a:gd name="adj2" fmla="val 12592370"/>
            </a:avLst>
          </a:prstGeom>
          <a:ln w="28575">
            <a:solidFill>
              <a:srgbClr val="FAEE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 bwMode="auto">
          <a:xfrm>
            <a:off x="2550095" y="1386333"/>
            <a:ext cx="45720" cy="45724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Овал 30"/>
          <p:cNvSpPr/>
          <p:nvPr/>
        </p:nvSpPr>
        <p:spPr bwMode="auto">
          <a:xfrm>
            <a:off x="6168586" y="4131788"/>
            <a:ext cx="45720" cy="45724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4520404" y="2506839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post-7660-1257760295,25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-16000" contrast="23000"/>
          </a:blip>
          <a:srcRect/>
          <a:stretch>
            <a:fillRect/>
          </a:stretch>
        </p:blipFill>
        <p:spPr bwMode="auto">
          <a:xfrm>
            <a:off x="1816100" y="654329"/>
            <a:ext cx="5537200" cy="5537200"/>
          </a:xfrm>
          <a:prstGeom prst="ellipse">
            <a:avLst/>
          </a:prstGeom>
          <a:solidFill>
            <a:schemeClr val="bg2">
              <a:alpha val="0"/>
            </a:schemeClr>
          </a:solidFill>
          <a:ln w="63500" cap="rnd">
            <a:solidFill>
              <a:srgbClr val="333333"/>
            </a:solidFill>
          </a:ln>
          <a:effectLst>
            <a:outerShdw sx="-80000" sy="-18000" rotWithShape="0">
              <a:srgbClr val="000000">
                <a:alpha val="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43" name="Группа 42"/>
          <p:cNvGrpSpPr/>
          <p:nvPr/>
        </p:nvGrpSpPr>
        <p:grpSpPr>
          <a:xfrm>
            <a:off x="1819275" y="3421391"/>
            <a:ext cx="5537200" cy="6350"/>
            <a:chOff x="1816100" y="3422650"/>
            <a:chExt cx="5537200" cy="6350"/>
          </a:xfrm>
        </p:grpSpPr>
        <p:cxnSp>
          <p:nvCxnSpPr>
            <p:cNvPr id="3" name="Прямая соединительная линия 2"/>
            <p:cNvCxnSpPr>
              <a:endCxn id="2" idx="3"/>
            </p:cNvCxnSpPr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endCxn id="2" idx="1"/>
            </p:cNvCxnSpPr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9" name="Дуга 18"/>
          <p:cNvSpPr/>
          <p:nvPr/>
        </p:nvSpPr>
        <p:spPr>
          <a:xfrm>
            <a:off x="4102100" y="2971800"/>
            <a:ext cx="914400" cy="914400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Дуга 19"/>
          <p:cNvSpPr/>
          <p:nvPr/>
        </p:nvSpPr>
        <p:spPr>
          <a:xfrm rot="1447294">
            <a:off x="4776788" y="3116263"/>
            <a:ext cx="444500" cy="444500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Дуга 20"/>
          <p:cNvSpPr/>
          <p:nvPr/>
        </p:nvSpPr>
        <p:spPr>
          <a:xfrm rot="1376555">
            <a:off x="4556125" y="2976563"/>
            <a:ext cx="666750" cy="666750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Дуга 21"/>
          <p:cNvSpPr/>
          <p:nvPr/>
        </p:nvSpPr>
        <p:spPr>
          <a:xfrm rot="862913">
            <a:off x="4283075" y="2798763"/>
            <a:ext cx="1022350" cy="1022350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Дуга 22"/>
          <p:cNvSpPr/>
          <p:nvPr/>
        </p:nvSpPr>
        <p:spPr>
          <a:xfrm rot="20540830">
            <a:off x="3722688" y="2874963"/>
            <a:ext cx="1555750" cy="1600200"/>
          </a:xfrm>
          <a:prstGeom prst="arc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7351713" y="3146425"/>
          <a:ext cx="438150" cy="539750"/>
        </p:xfrm>
        <a:graphic>
          <a:graphicData uri="http://schemas.openxmlformats.org/presentationml/2006/ole">
            <p:oleObj spid="_x0000_s56322" name="Equation" r:id="rId5" imgW="164880" imgH="203040" progId="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7008813" y="1733550"/>
          <a:ext cx="608012" cy="541338"/>
        </p:xfrm>
        <a:graphic>
          <a:graphicData uri="http://schemas.openxmlformats.org/presentationml/2006/ole">
            <p:oleObj spid="_x0000_s56323" name="Equation" r:id="rId6" imgW="228600" imgH="203040" progId="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6483350" y="946150"/>
          <a:ext cx="641350" cy="539750"/>
        </p:xfrm>
        <a:graphic>
          <a:graphicData uri="http://schemas.openxmlformats.org/presentationml/2006/ole">
            <p:oleObj spid="_x0000_s56324" name="Equation" r:id="rId7" imgW="241200" imgH="203040" progId="">
              <p:embed/>
            </p:oleObj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5637213" y="504825"/>
          <a:ext cx="641350" cy="539750"/>
        </p:xfrm>
        <a:graphic>
          <a:graphicData uri="http://schemas.openxmlformats.org/presentationml/2006/ole">
            <p:oleObj spid="_x0000_s56325" name="Equation" r:id="rId8" imgW="241200" imgH="203040" progId="">
              <p:embed/>
            </p:oleObj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/>
        </p:nvGraphicFramePr>
        <p:xfrm>
          <a:off x="4270375" y="184150"/>
          <a:ext cx="606425" cy="539750"/>
        </p:xfrm>
        <a:graphic>
          <a:graphicData uri="http://schemas.openxmlformats.org/presentationml/2006/ole">
            <p:oleObj spid="_x0000_s56326" name="Equation" r:id="rId9" imgW="228600" imgH="203040" progId="">
              <p:embed/>
            </p:oleObj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/>
        </p:nvGraphicFramePr>
        <p:xfrm>
          <a:off x="2868613" y="498475"/>
          <a:ext cx="776287" cy="539750"/>
        </p:xfrm>
        <a:graphic>
          <a:graphicData uri="http://schemas.openxmlformats.org/presentationml/2006/ole">
            <p:oleObj spid="_x0000_s56327" name="Equation" r:id="rId10" imgW="291960" imgH="203040" progId="">
              <p:embed/>
            </p:oleObj>
          </a:graphicData>
        </a:graphic>
      </p:graphicFrame>
      <p:graphicFrame>
        <p:nvGraphicFramePr>
          <p:cNvPr id="30" name="Object 8"/>
          <p:cNvGraphicFramePr>
            <a:graphicFrameLocks noChangeAspect="1"/>
          </p:cNvGraphicFramePr>
          <p:nvPr/>
        </p:nvGraphicFramePr>
        <p:xfrm>
          <a:off x="1917700" y="898525"/>
          <a:ext cx="776288" cy="539750"/>
        </p:xfrm>
        <a:graphic>
          <a:graphicData uri="http://schemas.openxmlformats.org/presentationml/2006/ole">
            <p:oleObj spid="_x0000_s56328" name="Equation" r:id="rId11" imgW="291960" imgH="203040" progId="">
              <p:embed/>
            </p:oleObj>
          </a:graphicData>
        </a:graphic>
      </p:graphicFrame>
      <p:graphicFrame>
        <p:nvGraphicFramePr>
          <p:cNvPr id="31" name="Object 9"/>
          <p:cNvGraphicFramePr>
            <a:graphicFrameLocks noChangeAspect="1"/>
          </p:cNvGraphicFramePr>
          <p:nvPr/>
        </p:nvGraphicFramePr>
        <p:xfrm>
          <a:off x="1357313" y="1606550"/>
          <a:ext cx="776287" cy="539750"/>
        </p:xfrm>
        <a:graphic>
          <a:graphicData uri="http://schemas.openxmlformats.org/presentationml/2006/ole">
            <p:oleObj spid="_x0000_s56329" name="Equation" r:id="rId12" imgW="291960" imgH="203040" progId="">
              <p:embed/>
            </p:oleObj>
          </a:graphicData>
        </a:graphic>
      </p:graphicFrame>
      <p:graphicFrame>
        <p:nvGraphicFramePr>
          <p:cNvPr id="32" name="Object 10"/>
          <p:cNvGraphicFramePr>
            <a:graphicFrameLocks noChangeAspect="1"/>
          </p:cNvGraphicFramePr>
          <p:nvPr/>
        </p:nvGraphicFramePr>
        <p:xfrm>
          <a:off x="1060450" y="3157538"/>
          <a:ext cx="776288" cy="539750"/>
        </p:xfrm>
        <a:graphic>
          <a:graphicData uri="http://schemas.openxmlformats.org/presentationml/2006/ole">
            <p:oleObj spid="_x0000_s56330" name="Equation" r:id="rId13" imgW="291960" imgH="203040" progId="">
              <p:embed/>
            </p:oleObj>
          </a:graphicData>
        </a:graphic>
      </p:graphicFrame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1341438" y="4792663"/>
          <a:ext cx="844550" cy="539750"/>
        </p:xfrm>
        <a:graphic>
          <a:graphicData uri="http://schemas.openxmlformats.org/presentationml/2006/ole">
            <p:oleObj spid="_x0000_s56331" name="Equation" r:id="rId14" imgW="317160" imgH="203040" progId="">
              <p:embed/>
            </p:oleObj>
          </a:graphicData>
        </a:graphic>
      </p:graphicFrame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1816100" y="5429250"/>
          <a:ext cx="842963" cy="539750"/>
        </p:xfrm>
        <a:graphic>
          <a:graphicData uri="http://schemas.openxmlformats.org/presentationml/2006/ole">
            <p:oleObj spid="_x0000_s56332" name="Equation" r:id="rId15" imgW="317160" imgH="203040" progId="">
              <p:embed/>
            </p:oleObj>
          </a:graphicData>
        </a:graphic>
      </p:graphicFrame>
      <p:graphicFrame>
        <p:nvGraphicFramePr>
          <p:cNvPr id="35" name="Object 13"/>
          <p:cNvGraphicFramePr>
            <a:graphicFrameLocks noChangeAspect="1"/>
          </p:cNvGraphicFramePr>
          <p:nvPr/>
        </p:nvGraphicFramePr>
        <p:xfrm>
          <a:off x="2768600" y="5835650"/>
          <a:ext cx="842963" cy="539750"/>
        </p:xfrm>
        <a:graphic>
          <a:graphicData uri="http://schemas.openxmlformats.org/presentationml/2006/ole">
            <p:oleObj spid="_x0000_s56333" name="Equation" r:id="rId16" imgW="317160" imgH="203040" progId="">
              <p:embed/>
            </p:oleObj>
          </a:graphicData>
        </a:graphic>
      </p:graphicFrame>
      <p:graphicFrame>
        <p:nvGraphicFramePr>
          <p:cNvPr id="36" name="Object 14"/>
          <p:cNvGraphicFramePr>
            <a:graphicFrameLocks noChangeAspect="1"/>
          </p:cNvGraphicFramePr>
          <p:nvPr/>
        </p:nvGraphicFramePr>
        <p:xfrm>
          <a:off x="4173538" y="6210300"/>
          <a:ext cx="844550" cy="539750"/>
        </p:xfrm>
        <a:graphic>
          <a:graphicData uri="http://schemas.openxmlformats.org/presentationml/2006/ole">
            <p:oleObj spid="_x0000_s56334" name="Equation" r:id="rId17" imgW="317160" imgH="203040" progId="">
              <p:embed/>
            </p:oleObj>
          </a:graphicData>
        </a:graphic>
      </p:graphicFrame>
      <p:graphicFrame>
        <p:nvGraphicFramePr>
          <p:cNvPr id="37" name="Object 15"/>
          <p:cNvGraphicFramePr>
            <a:graphicFrameLocks noChangeAspect="1"/>
          </p:cNvGraphicFramePr>
          <p:nvPr/>
        </p:nvGraphicFramePr>
        <p:xfrm>
          <a:off x="5699125" y="5783263"/>
          <a:ext cx="811213" cy="539750"/>
        </p:xfrm>
        <a:graphic>
          <a:graphicData uri="http://schemas.openxmlformats.org/presentationml/2006/ole">
            <p:oleObj spid="_x0000_s56335" name="Equation" r:id="rId18" imgW="304560" imgH="203040" progId="">
              <p:embed/>
            </p:oleObj>
          </a:graphicData>
        </a:graphic>
      </p:graphicFrame>
      <p:graphicFrame>
        <p:nvGraphicFramePr>
          <p:cNvPr id="38" name="Object 16"/>
          <p:cNvGraphicFramePr>
            <a:graphicFrameLocks noChangeAspect="1"/>
          </p:cNvGraphicFramePr>
          <p:nvPr/>
        </p:nvGraphicFramePr>
        <p:xfrm>
          <a:off x="6527800" y="5162550"/>
          <a:ext cx="809625" cy="539750"/>
        </p:xfrm>
        <a:graphic>
          <a:graphicData uri="http://schemas.openxmlformats.org/presentationml/2006/ole">
            <p:oleObj spid="_x0000_s56336" name="Equation" r:id="rId19" imgW="304560" imgH="203040" progId="">
              <p:embed/>
            </p:oleObj>
          </a:graphicData>
        </a:graphic>
      </p:graphicFrame>
      <p:graphicFrame>
        <p:nvGraphicFramePr>
          <p:cNvPr id="39" name="Object 17"/>
          <p:cNvGraphicFramePr>
            <a:graphicFrameLocks noChangeAspect="1"/>
          </p:cNvGraphicFramePr>
          <p:nvPr/>
        </p:nvGraphicFramePr>
        <p:xfrm>
          <a:off x="6972300" y="4535488"/>
          <a:ext cx="809625" cy="539750"/>
        </p:xfrm>
        <a:graphic>
          <a:graphicData uri="http://schemas.openxmlformats.org/presentationml/2006/ole">
            <p:oleObj spid="_x0000_s56337" name="Equation" r:id="rId20" imgW="304560" imgH="203040" progId="">
              <p:embed/>
            </p:oleObj>
          </a:graphicData>
        </a:graphic>
      </p:graphicFrame>
      <p:graphicFrame>
        <p:nvGraphicFramePr>
          <p:cNvPr id="40" name="Object 18"/>
          <p:cNvGraphicFramePr>
            <a:graphicFrameLocks noChangeAspect="1"/>
          </p:cNvGraphicFramePr>
          <p:nvPr/>
        </p:nvGraphicFramePr>
        <p:xfrm>
          <a:off x="4514850" y="3338513"/>
          <a:ext cx="114300" cy="177800"/>
        </p:xfrm>
        <a:graphic>
          <a:graphicData uri="http://schemas.openxmlformats.org/presentationml/2006/ole">
            <p:oleObj spid="_x0000_s56338" name="Equation" r:id="rId21" imgW="114120" imgH="177480" progId="">
              <p:embed/>
            </p:oleObj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779542" y="2761993"/>
            <a:ext cx="561666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  <a:cs typeface="+mn-cs"/>
              </a:rPr>
              <a:t>«Тригонометрические часы»</a:t>
            </a:r>
          </a:p>
        </p:txBody>
      </p:sp>
      <p:sp>
        <p:nvSpPr>
          <p:cNvPr id="42" name="Управляющая кнопка: далее 41">
            <a:hlinkClick r:id="rId22" action="ppaction://hlinksldjump" highlightClick="1"/>
          </p:cNvPr>
          <p:cNvSpPr/>
          <p:nvPr/>
        </p:nvSpPr>
        <p:spPr>
          <a:xfrm>
            <a:off x="8159140" y="631843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1819275" y="3412193"/>
            <a:ext cx="5537200" cy="6350"/>
            <a:chOff x="1816100" y="3422650"/>
            <a:chExt cx="5537200" cy="6350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1819275" y="3416864"/>
            <a:ext cx="5537200" cy="6350"/>
            <a:chOff x="1816100" y="3422650"/>
            <a:chExt cx="5537200" cy="6350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1819275" y="3398293"/>
            <a:ext cx="5537200" cy="6350"/>
            <a:chOff x="1816100" y="3422650"/>
            <a:chExt cx="5537200" cy="6350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1819275" y="3409883"/>
            <a:ext cx="5537200" cy="6350"/>
            <a:chOff x="1816100" y="3422650"/>
            <a:chExt cx="5537200" cy="6350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>
            <a:off x="1819275" y="3405334"/>
            <a:ext cx="5537200" cy="6350"/>
            <a:chOff x="1816100" y="3422650"/>
            <a:chExt cx="5537200" cy="6350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9" name="Группа 58"/>
          <p:cNvGrpSpPr/>
          <p:nvPr/>
        </p:nvGrpSpPr>
        <p:grpSpPr>
          <a:xfrm>
            <a:off x="1819275" y="3426749"/>
            <a:ext cx="5537200" cy="6350"/>
            <a:chOff x="1816100" y="3422650"/>
            <a:chExt cx="5537200" cy="6350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1819275" y="3413099"/>
            <a:ext cx="5537200" cy="6350"/>
            <a:chOff x="1816100" y="3422650"/>
            <a:chExt cx="5537200" cy="6350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5" name="Группа 64"/>
          <p:cNvGrpSpPr/>
          <p:nvPr/>
        </p:nvGrpSpPr>
        <p:grpSpPr>
          <a:xfrm>
            <a:off x="1819275" y="3401569"/>
            <a:ext cx="5537200" cy="6350"/>
            <a:chOff x="1816100" y="3422650"/>
            <a:chExt cx="5537200" cy="6350"/>
          </a:xfrm>
        </p:grpSpPr>
        <p:cxnSp>
          <p:nvCxnSpPr>
            <p:cNvPr id="66" name="Прямая соединительная линия 65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1819275" y="3410980"/>
            <a:ext cx="5537200" cy="6350"/>
            <a:chOff x="1816100" y="3422650"/>
            <a:chExt cx="5537200" cy="6350"/>
          </a:xfrm>
        </p:grpSpPr>
        <p:cxnSp>
          <p:nvCxnSpPr>
            <p:cNvPr id="69" name="Прямая соединительная линия 68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1" name="Группа 70"/>
          <p:cNvGrpSpPr/>
          <p:nvPr/>
        </p:nvGrpSpPr>
        <p:grpSpPr>
          <a:xfrm>
            <a:off x="1819275" y="3417332"/>
            <a:ext cx="5537200" cy="6350"/>
            <a:chOff x="1816100" y="3422650"/>
            <a:chExt cx="5537200" cy="6350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4" name="Группа 73"/>
          <p:cNvGrpSpPr/>
          <p:nvPr/>
        </p:nvGrpSpPr>
        <p:grpSpPr>
          <a:xfrm>
            <a:off x="1819275" y="3399451"/>
            <a:ext cx="5537200" cy="6350"/>
            <a:chOff x="1816100" y="3422650"/>
            <a:chExt cx="5537200" cy="6350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7" name="Группа 76"/>
          <p:cNvGrpSpPr/>
          <p:nvPr/>
        </p:nvGrpSpPr>
        <p:grpSpPr>
          <a:xfrm>
            <a:off x="1819275" y="3415217"/>
            <a:ext cx="5537200" cy="6350"/>
            <a:chOff x="1816100" y="3422650"/>
            <a:chExt cx="5537200" cy="6350"/>
          </a:xfrm>
        </p:grpSpPr>
        <p:cxnSp>
          <p:nvCxnSpPr>
            <p:cNvPr id="78" name="Прямая соединительная линия 77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0" name="Группа 79"/>
          <p:cNvGrpSpPr/>
          <p:nvPr/>
        </p:nvGrpSpPr>
        <p:grpSpPr>
          <a:xfrm>
            <a:off x="1819275" y="3415216"/>
            <a:ext cx="5537200" cy="6350"/>
            <a:chOff x="1816100" y="3422650"/>
            <a:chExt cx="5537200" cy="6350"/>
          </a:xfrm>
        </p:grpSpPr>
        <p:cxnSp>
          <p:nvCxnSpPr>
            <p:cNvPr id="81" name="Прямая соединительная линия 80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1819275" y="3401571"/>
            <a:ext cx="5537200" cy="6350"/>
            <a:chOff x="1816100" y="3422650"/>
            <a:chExt cx="5537200" cy="6350"/>
          </a:xfrm>
        </p:grpSpPr>
        <p:cxnSp>
          <p:nvCxnSpPr>
            <p:cNvPr id="84" name="Прямая соединительная линия 83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6" name="Группа 85"/>
          <p:cNvGrpSpPr/>
          <p:nvPr/>
        </p:nvGrpSpPr>
        <p:grpSpPr>
          <a:xfrm>
            <a:off x="1819275" y="3428864"/>
            <a:ext cx="5537200" cy="6350"/>
            <a:chOff x="1816100" y="3422650"/>
            <a:chExt cx="5537200" cy="6350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 flipV="1">
              <a:off x="4565650" y="3422650"/>
              <a:ext cx="2787650" cy="635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10800000">
              <a:off x="1816100" y="3422650"/>
              <a:ext cx="2749550" cy="6350"/>
            </a:xfrm>
            <a:prstGeom prst="line">
              <a:avLst/>
            </a:prstGeom>
            <a:ln>
              <a:solidFill>
                <a:schemeClr val="accent6">
                  <a:alpha val="0"/>
                </a:schemeClr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3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5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8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8100000">
                                      <p:cBhvr>
                                        <p:cTn id="9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2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13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3500000">
                                      <p:cBhvr>
                                        <p:cTn id="14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4400000">
                                      <p:cBhvr>
                                        <p:cTn id="1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00"/>
                            </p:stCondLst>
                            <p:childTnLst>
                              <p:par>
                                <p:cTn id="1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200000">
                                      <p:cBhvr>
                                        <p:cTn id="16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500"/>
                            </p:stCondLst>
                            <p:childTnLst>
                              <p:par>
                                <p:cTn id="1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900000">
                                      <p:cBhvr>
                                        <p:cTn id="19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500"/>
                            </p:stCondLst>
                            <p:childTnLst>
                              <p:par>
                                <p:cTn id="1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20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500"/>
                            </p:stCondLst>
                            <p:childTnLst>
                              <p:par>
                                <p:cTn id="2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Дуга 125"/>
          <p:cNvSpPr/>
          <p:nvPr/>
        </p:nvSpPr>
        <p:spPr bwMode="auto">
          <a:xfrm>
            <a:off x="5881217" y="2511788"/>
            <a:ext cx="1667529" cy="1669686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1" name="Дуга 100"/>
          <p:cNvSpPr/>
          <p:nvPr/>
        </p:nvSpPr>
        <p:spPr bwMode="auto">
          <a:xfrm>
            <a:off x="3837297" y="2579724"/>
            <a:ext cx="1691786" cy="1735097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5" name="Прямая соединительная линия 44"/>
          <p:cNvCxnSpPr/>
          <p:nvPr/>
        </p:nvCxnSpPr>
        <p:spPr bwMode="auto">
          <a:xfrm>
            <a:off x="2539892" y="1628109"/>
            <a:ext cx="1860197" cy="667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6" name="Прямая соединительная линия 45"/>
          <p:cNvCxnSpPr/>
          <p:nvPr/>
        </p:nvCxnSpPr>
        <p:spPr bwMode="auto">
          <a:xfrm>
            <a:off x="2539892" y="2071444"/>
            <a:ext cx="1860197" cy="1335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7" name="Прямая соединительная линия 46"/>
          <p:cNvCxnSpPr/>
          <p:nvPr/>
        </p:nvCxnSpPr>
        <p:spPr bwMode="auto">
          <a:xfrm>
            <a:off x="2539892" y="2515446"/>
            <a:ext cx="1860197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8" name="Прямая соединительная линия 47"/>
          <p:cNvCxnSpPr/>
          <p:nvPr/>
        </p:nvCxnSpPr>
        <p:spPr bwMode="auto">
          <a:xfrm>
            <a:off x="2539892" y="2958114"/>
            <a:ext cx="1860197" cy="1335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2539892" y="3402116"/>
            <a:ext cx="1860197" cy="668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0" name="Прямая соединительная линия 49"/>
          <p:cNvCxnSpPr/>
          <p:nvPr/>
        </p:nvCxnSpPr>
        <p:spPr bwMode="auto">
          <a:xfrm rot="5400000">
            <a:off x="2582999" y="2515447"/>
            <a:ext cx="1774675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>
            <a:off x="2118123" y="2515100"/>
            <a:ext cx="1774675" cy="694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2" name="Прямая соединительная линия 51"/>
          <p:cNvCxnSpPr/>
          <p:nvPr/>
        </p:nvCxnSpPr>
        <p:spPr bwMode="auto">
          <a:xfrm rot="5400000">
            <a:off x="1653248" y="2514753"/>
            <a:ext cx="1774675" cy="1387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3" name="Прямая соединительная линия 52"/>
          <p:cNvCxnSpPr/>
          <p:nvPr/>
        </p:nvCxnSpPr>
        <p:spPr bwMode="auto">
          <a:xfrm rot="5400000">
            <a:off x="3512058" y="2514753"/>
            <a:ext cx="1774675" cy="1387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4" name="Прямая соединительная линия 53"/>
          <p:cNvCxnSpPr/>
          <p:nvPr/>
        </p:nvCxnSpPr>
        <p:spPr bwMode="auto">
          <a:xfrm rot="5400000">
            <a:off x="3047182" y="2515100"/>
            <a:ext cx="1774675" cy="694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6" name="Прямая соединительная линия 55"/>
          <p:cNvCxnSpPr/>
          <p:nvPr/>
        </p:nvCxnSpPr>
        <p:spPr bwMode="auto">
          <a:xfrm>
            <a:off x="3011355" y="1746955"/>
            <a:ext cx="925592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58" name="Прямая соединительная линия 57"/>
          <p:cNvCxnSpPr/>
          <p:nvPr/>
        </p:nvCxnSpPr>
        <p:spPr bwMode="auto">
          <a:xfrm>
            <a:off x="3013434" y="3279933"/>
            <a:ext cx="924899" cy="1335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61" name="Прямая соединительная линия 60"/>
          <p:cNvCxnSpPr/>
          <p:nvPr/>
        </p:nvCxnSpPr>
        <p:spPr bwMode="auto">
          <a:xfrm rot="5400000">
            <a:off x="2228302" y="2516769"/>
            <a:ext cx="887338" cy="693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62" name="Прямая соединительная линия 61"/>
          <p:cNvCxnSpPr/>
          <p:nvPr/>
        </p:nvCxnSpPr>
        <p:spPr bwMode="auto">
          <a:xfrm rot="5400000">
            <a:off x="3837515" y="2514766"/>
            <a:ext cx="887337" cy="694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85" name="Дуга 84"/>
          <p:cNvSpPr/>
          <p:nvPr/>
        </p:nvSpPr>
        <p:spPr bwMode="auto">
          <a:xfrm>
            <a:off x="2535732" y="1645469"/>
            <a:ext cx="1860197" cy="1774007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6" name="Дуга 104"/>
          <p:cNvSpPr>
            <a:spLocks noChangeArrowheads="1"/>
          </p:cNvSpPr>
          <p:nvPr/>
        </p:nvSpPr>
        <p:spPr bwMode="auto">
          <a:xfrm rot="16200000">
            <a:off x="2578827" y="1603067"/>
            <a:ext cx="1774007" cy="1858811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7" name="Дуга 103"/>
          <p:cNvSpPr>
            <a:spLocks noChangeArrowheads="1"/>
          </p:cNvSpPr>
          <p:nvPr/>
        </p:nvSpPr>
        <p:spPr bwMode="auto">
          <a:xfrm rot="10800000">
            <a:off x="2536425" y="1648139"/>
            <a:ext cx="1858811" cy="1759987"/>
          </a:xfrm>
          <a:custGeom>
            <a:avLst/>
            <a:gdLst>
              <a:gd name="T0" fmla="*/ 1428869 w 2857735"/>
              <a:gd name="T1" fmla="*/ 0 h 2857670"/>
              <a:gd name="T2" fmla="*/ 1428868 w 2857735"/>
              <a:gd name="T3" fmla="*/ 1428835 h 2857670"/>
              <a:gd name="T4" fmla="*/ 2857735 w 2857735"/>
              <a:gd name="T5" fmla="*/ 1428835 h 2857670"/>
              <a:gd name="T6" fmla="*/ 11796480 60000 65536"/>
              <a:gd name="T7" fmla="*/ 11796480 60000 65536"/>
              <a:gd name="T8" fmla="*/ 5898240 60000 65536"/>
              <a:gd name="T9" fmla="*/ 1428869 w 2857735"/>
              <a:gd name="T10" fmla="*/ 0 h 2857670"/>
              <a:gd name="T11" fmla="*/ 2857735 w 2857735"/>
              <a:gd name="T12" fmla="*/ 1428835 h 28576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735" h="2857670" stroke="0">
                <a:moveTo>
                  <a:pt x="1428869" y="0"/>
                </a:moveTo>
                <a:lnTo>
                  <a:pt x="1428868" y="0"/>
                </a:lnTo>
                <a:cubicBezTo>
                  <a:pt x="2218010" y="1"/>
                  <a:pt x="2857735" y="639712"/>
                  <a:pt x="2857735" y="1428835"/>
                </a:cubicBezTo>
                <a:cubicBezTo>
                  <a:pt x="2857735" y="1428835"/>
                  <a:pt x="2857734" y="1428836"/>
                  <a:pt x="2857734" y="1428837"/>
                </a:cubicBezTo>
                <a:lnTo>
                  <a:pt x="1428868" y="1428835"/>
                </a:lnTo>
                <a:close/>
              </a:path>
              <a:path w="2857735" h="2857670" fill="none">
                <a:moveTo>
                  <a:pt x="1428869" y="0"/>
                </a:moveTo>
                <a:lnTo>
                  <a:pt x="1428868" y="0"/>
                </a:lnTo>
                <a:cubicBezTo>
                  <a:pt x="2218010" y="1"/>
                  <a:pt x="2857735" y="639712"/>
                  <a:pt x="2857735" y="1428835"/>
                </a:cubicBezTo>
                <a:cubicBezTo>
                  <a:pt x="2857735" y="1428835"/>
                  <a:pt x="2857734" y="1428836"/>
                  <a:pt x="2857734" y="1428837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" name="Дуга 102"/>
          <p:cNvSpPr>
            <a:spLocks noChangeArrowheads="1"/>
          </p:cNvSpPr>
          <p:nvPr/>
        </p:nvSpPr>
        <p:spPr bwMode="auto">
          <a:xfrm rot="16200000">
            <a:off x="3522354" y="1604490"/>
            <a:ext cx="1774008" cy="1858811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215" name="Группа 214"/>
          <p:cNvGrpSpPr/>
          <p:nvPr/>
        </p:nvGrpSpPr>
        <p:grpSpPr>
          <a:xfrm>
            <a:off x="2514603" y="726976"/>
            <a:ext cx="1880633" cy="2691165"/>
            <a:chOff x="2514603" y="726976"/>
            <a:chExt cx="1880633" cy="2691165"/>
          </a:xfrm>
        </p:grpSpPr>
        <p:sp>
          <p:nvSpPr>
            <p:cNvPr id="84" name="Дуга 102"/>
            <p:cNvSpPr>
              <a:spLocks noChangeArrowheads="1"/>
            </p:cNvSpPr>
            <p:nvPr/>
          </p:nvSpPr>
          <p:spPr bwMode="auto">
            <a:xfrm rot="5400000">
              <a:off x="2578827" y="1601732"/>
              <a:ext cx="1774007" cy="1858811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6" name="Дуга 102"/>
            <p:cNvSpPr>
              <a:spLocks noChangeArrowheads="1"/>
            </p:cNvSpPr>
            <p:nvPr/>
          </p:nvSpPr>
          <p:spPr bwMode="auto">
            <a:xfrm rot="5400000">
              <a:off x="2557005" y="684574"/>
              <a:ext cx="1774008" cy="1858811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37" name="Дуга 102"/>
          <p:cNvSpPr>
            <a:spLocks noChangeArrowheads="1"/>
          </p:cNvSpPr>
          <p:nvPr/>
        </p:nvSpPr>
        <p:spPr bwMode="auto">
          <a:xfrm rot="10800000">
            <a:off x="3512684" y="716759"/>
            <a:ext cx="1842171" cy="1790032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5" name="Прямая соединительная линия 74"/>
          <p:cNvCxnSpPr/>
          <p:nvPr/>
        </p:nvCxnSpPr>
        <p:spPr bwMode="auto">
          <a:xfrm>
            <a:off x="4715955" y="1676747"/>
            <a:ext cx="1692416" cy="653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7" name="Прямая соединительная линия 76"/>
          <p:cNvCxnSpPr/>
          <p:nvPr/>
        </p:nvCxnSpPr>
        <p:spPr bwMode="auto">
          <a:xfrm>
            <a:off x="4715955" y="2544622"/>
            <a:ext cx="1692416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8" name="Прямая соединительная линия 77"/>
          <p:cNvCxnSpPr/>
          <p:nvPr/>
        </p:nvCxnSpPr>
        <p:spPr bwMode="auto">
          <a:xfrm>
            <a:off x="4715955" y="2977580"/>
            <a:ext cx="1692416" cy="1306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9" name="Прямая соединительная линия 78"/>
          <p:cNvCxnSpPr/>
          <p:nvPr/>
        </p:nvCxnSpPr>
        <p:spPr bwMode="auto">
          <a:xfrm>
            <a:off x="4715955" y="3411844"/>
            <a:ext cx="1692416" cy="653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0" name="Прямая соединительная линия 79"/>
          <p:cNvCxnSpPr/>
          <p:nvPr/>
        </p:nvCxnSpPr>
        <p:spPr bwMode="auto">
          <a:xfrm rot="5400000">
            <a:off x="4694603" y="2544622"/>
            <a:ext cx="1735750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1" name="Прямая соединительная линия 80"/>
          <p:cNvCxnSpPr/>
          <p:nvPr/>
        </p:nvCxnSpPr>
        <p:spPr bwMode="auto">
          <a:xfrm rot="5400000">
            <a:off x="4271657" y="2544306"/>
            <a:ext cx="1735750" cy="631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2" name="Прямая соединительная линия 81"/>
          <p:cNvCxnSpPr/>
          <p:nvPr/>
        </p:nvCxnSpPr>
        <p:spPr bwMode="auto">
          <a:xfrm rot="5400000">
            <a:off x="3848711" y="2543991"/>
            <a:ext cx="1735750" cy="1262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3" name="Прямая соединительная линия 82"/>
          <p:cNvCxnSpPr/>
          <p:nvPr/>
        </p:nvCxnSpPr>
        <p:spPr bwMode="auto">
          <a:xfrm rot="5400000">
            <a:off x="5539865" y="2543991"/>
            <a:ext cx="1735750" cy="1262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88" name="Прямая соединительная линия 87"/>
          <p:cNvCxnSpPr/>
          <p:nvPr/>
        </p:nvCxnSpPr>
        <p:spPr bwMode="auto">
          <a:xfrm rot="5400000">
            <a:off x="5116919" y="2544306"/>
            <a:ext cx="1735750" cy="631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0" name="Прямая соединительная линия 89"/>
          <p:cNvCxnSpPr/>
          <p:nvPr/>
        </p:nvCxnSpPr>
        <p:spPr bwMode="auto">
          <a:xfrm>
            <a:off x="5144894" y="1792986"/>
            <a:ext cx="842108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1" name="Прямая соединительная линия 90"/>
          <p:cNvCxnSpPr/>
          <p:nvPr/>
        </p:nvCxnSpPr>
        <p:spPr bwMode="auto">
          <a:xfrm>
            <a:off x="5146786" y="3292339"/>
            <a:ext cx="841477" cy="1306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2" name="Прямая соединительная линия 91"/>
          <p:cNvCxnSpPr/>
          <p:nvPr/>
        </p:nvCxnSpPr>
        <p:spPr bwMode="auto">
          <a:xfrm rot="5400000">
            <a:off x="4402183" y="2545939"/>
            <a:ext cx="867875" cy="631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3" name="Прямая соединительная линия 92"/>
          <p:cNvCxnSpPr/>
          <p:nvPr/>
        </p:nvCxnSpPr>
        <p:spPr bwMode="auto">
          <a:xfrm rot="5400000">
            <a:off x="5866253" y="2543980"/>
            <a:ext cx="867875" cy="631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95" name="Дуга 94"/>
          <p:cNvSpPr/>
          <p:nvPr/>
        </p:nvSpPr>
        <p:spPr bwMode="auto">
          <a:xfrm>
            <a:off x="4712170" y="1693725"/>
            <a:ext cx="1692416" cy="1735097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9" name="Дуга 102"/>
          <p:cNvSpPr>
            <a:spLocks noChangeArrowheads="1"/>
          </p:cNvSpPr>
          <p:nvPr/>
        </p:nvSpPr>
        <p:spPr bwMode="auto">
          <a:xfrm rot="5400000">
            <a:off x="4666878" y="835876"/>
            <a:ext cx="1735097" cy="1691155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0" name="Дуга 102"/>
          <p:cNvSpPr>
            <a:spLocks noChangeArrowheads="1"/>
          </p:cNvSpPr>
          <p:nvPr/>
        </p:nvSpPr>
        <p:spPr bwMode="auto">
          <a:xfrm rot="10800000">
            <a:off x="5604013" y="785021"/>
            <a:ext cx="1676016" cy="1750770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216" name="Группа 215"/>
          <p:cNvGrpSpPr/>
          <p:nvPr/>
        </p:nvGrpSpPr>
        <p:grpSpPr>
          <a:xfrm>
            <a:off x="4712801" y="1693726"/>
            <a:ext cx="2547629" cy="2596400"/>
            <a:chOff x="4712801" y="1693726"/>
            <a:chExt cx="2547629" cy="2596400"/>
          </a:xfrm>
        </p:grpSpPr>
        <p:cxnSp>
          <p:nvCxnSpPr>
            <p:cNvPr id="76" name="Прямая соединительная линия 75"/>
            <p:cNvCxnSpPr/>
            <p:nvPr/>
          </p:nvCxnSpPr>
          <p:spPr bwMode="auto">
            <a:xfrm>
              <a:off x="4715955" y="2110358"/>
              <a:ext cx="1692416" cy="1306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96" name="Дуга 104"/>
            <p:cNvSpPr>
              <a:spLocks noChangeArrowheads="1"/>
            </p:cNvSpPr>
            <p:nvPr/>
          </p:nvSpPr>
          <p:spPr bwMode="auto">
            <a:xfrm rot="16200000">
              <a:off x="4690830" y="1715697"/>
              <a:ext cx="1735097" cy="169115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7" name="Дуга 103"/>
            <p:cNvSpPr>
              <a:spLocks noChangeArrowheads="1"/>
            </p:cNvSpPr>
            <p:nvPr/>
          </p:nvSpPr>
          <p:spPr bwMode="auto">
            <a:xfrm rot="10800000">
              <a:off x="4712801" y="1696338"/>
              <a:ext cx="1691155" cy="1721383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8" name="Дуга 102"/>
            <p:cNvSpPr>
              <a:spLocks noChangeArrowheads="1"/>
            </p:cNvSpPr>
            <p:nvPr/>
          </p:nvSpPr>
          <p:spPr bwMode="auto">
            <a:xfrm rot="16200000">
              <a:off x="5547304" y="1736241"/>
              <a:ext cx="1735097" cy="169115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2" name="Дуга 102"/>
            <p:cNvSpPr>
              <a:spLocks noChangeArrowheads="1"/>
            </p:cNvSpPr>
            <p:nvPr/>
          </p:nvSpPr>
          <p:spPr bwMode="auto">
            <a:xfrm rot="16200000">
              <a:off x="4729259" y="2576685"/>
              <a:ext cx="1735097" cy="1691786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03" name="Дуга 102"/>
          <p:cNvSpPr>
            <a:spLocks noChangeArrowheads="1"/>
          </p:cNvSpPr>
          <p:nvPr/>
        </p:nvSpPr>
        <p:spPr bwMode="auto">
          <a:xfrm rot="5400000">
            <a:off x="3846767" y="1688541"/>
            <a:ext cx="1735097" cy="1691155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05" name="Прямая соединительная линия 104"/>
          <p:cNvCxnSpPr/>
          <p:nvPr/>
        </p:nvCxnSpPr>
        <p:spPr bwMode="auto">
          <a:xfrm>
            <a:off x="6752654" y="1660824"/>
            <a:ext cx="1668151" cy="628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 bwMode="auto">
          <a:xfrm>
            <a:off x="6752654" y="2078088"/>
            <a:ext cx="1668151" cy="1257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 bwMode="auto">
          <a:xfrm>
            <a:off x="6752654" y="2495980"/>
            <a:ext cx="1668151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 bwMode="auto">
          <a:xfrm>
            <a:off x="6752654" y="2912616"/>
            <a:ext cx="1668151" cy="1257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 bwMode="auto">
          <a:xfrm>
            <a:off x="6752654" y="3330509"/>
            <a:ext cx="1668151" cy="629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 bwMode="auto">
          <a:xfrm rot="5400000">
            <a:off x="6751883" y="2495981"/>
            <a:ext cx="1670314" cy="0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 bwMode="auto">
          <a:xfrm rot="5400000">
            <a:off x="6335001" y="2495670"/>
            <a:ext cx="1670314" cy="622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 bwMode="auto">
          <a:xfrm rot="5400000">
            <a:off x="5918119" y="2495359"/>
            <a:ext cx="1670314" cy="1243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 bwMode="auto">
          <a:xfrm rot="5400000">
            <a:off x="7585026" y="2495359"/>
            <a:ext cx="1670314" cy="1243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 bwMode="auto">
          <a:xfrm rot="5400000">
            <a:off x="7168144" y="2495670"/>
            <a:ext cx="1670314" cy="622"/>
          </a:xfrm>
          <a:prstGeom prst="line">
            <a:avLst/>
          </a:prstGeom>
          <a:noFill/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 bwMode="auto">
          <a:xfrm>
            <a:off x="7175443" y="1772681"/>
            <a:ext cx="830034" cy="0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 bwMode="auto">
          <a:xfrm>
            <a:off x="7177308" y="3215510"/>
            <a:ext cx="829412" cy="1257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 bwMode="auto">
          <a:xfrm rot="5400000">
            <a:off x="6453518" y="2497241"/>
            <a:ext cx="835157" cy="622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 bwMode="auto">
          <a:xfrm rot="5400000">
            <a:off x="7896596" y="2495355"/>
            <a:ext cx="835157" cy="622"/>
          </a:xfrm>
          <a:prstGeom prst="line">
            <a:avLst/>
          </a:prstGeom>
          <a:ln w="31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23" name="Дуга 102"/>
          <p:cNvSpPr>
            <a:spLocks noChangeArrowheads="1"/>
          </p:cNvSpPr>
          <p:nvPr/>
        </p:nvSpPr>
        <p:spPr bwMode="auto">
          <a:xfrm rot="16200000">
            <a:off x="7601908" y="1684933"/>
            <a:ext cx="1669686" cy="166690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4" name="Дуга 102"/>
          <p:cNvSpPr>
            <a:spLocks noChangeArrowheads="1"/>
          </p:cNvSpPr>
          <p:nvPr/>
        </p:nvSpPr>
        <p:spPr bwMode="auto">
          <a:xfrm rot="5400000">
            <a:off x="6733764" y="836481"/>
            <a:ext cx="1669686" cy="166690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7" name="Дуга 102"/>
          <p:cNvSpPr>
            <a:spLocks noChangeArrowheads="1"/>
          </p:cNvSpPr>
          <p:nvPr/>
        </p:nvSpPr>
        <p:spPr bwMode="auto">
          <a:xfrm rot="16200000">
            <a:off x="6769606" y="2500201"/>
            <a:ext cx="1669685" cy="1667529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217" name="Группа 216"/>
          <p:cNvGrpSpPr/>
          <p:nvPr/>
        </p:nvGrpSpPr>
        <p:grpSpPr>
          <a:xfrm>
            <a:off x="5880899" y="802087"/>
            <a:ext cx="3397163" cy="2552134"/>
            <a:chOff x="5880899" y="802087"/>
            <a:chExt cx="3397163" cy="2552134"/>
          </a:xfrm>
        </p:grpSpPr>
        <p:sp>
          <p:nvSpPr>
            <p:cNvPr id="129" name="Дуга 128"/>
            <p:cNvSpPr/>
            <p:nvPr/>
          </p:nvSpPr>
          <p:spPr bwMode="auto">
            <a:xfrm>
              <a:off x="5908955" y="1683907"/>
              <a:ext cx="1668151" cy="1670314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0" name="Дуга 119"/>
            <p:cNvSpPr/>
            <p:nvPr/>
          </p:nvSpPr>
          <p:spPr bwMode="auto">
            <a:xfrm>
              <a:off x="6748923" y="1677162"/>
              <a:ext cx="1668151" cy="1669685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1" name="Дуга 104"/>
            <p:cNvSpPr>
              <a:spLocks noChangeArrowheads="1"/>
            </p:cNvSpPr>
            <p:nvPr/>
          </p:nvSpPr>
          <p:spPr bwMode="auto">
            <a:xfrm rot="16200000">
              <a:off x="6748156" y="1678551"/>
              <a:ext cx="1669685" cy="1666908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2" name="Дуга 103"/>
            <p:cNvSpPr>
              <a:spLocks noChangeArrowheads="1"/>
            </p:cNvSpPr>
            <p:nvPr/>
          </p:nvSpPr>
          <p:spPr bwMode="auto">
            <a:xfrm rot="10800000">
              <a:off x="6749545" y="1679676"/>
              <a:ext cx="1666908" cy="1656489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5" name="Дуга 102"/>
            <p:cNvSpPr>
              <a:spLocks noChangeArrowheads="1"/>
            </p:cNvSpPr>
            <p:nvPr/>
          </p:nvSpPr>
          <p:spPr bwMode="auto">
            <a:xfrm rot="10800000">
              <a:off x="7626076" y="802087"/>
              <a:ext cx="1651986" cy="1684767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8" name="Дуга 102"/>
            <p:cNvSpPr>
              <a:spLocks noChangeArrowheads="1"/>
            </p:cNvSpPr>
            <p:nvPr/>
          </p:nvSpPr>
          <p:spPr bwMode="auto">
            <a:xfrm rot="5400000">
              <a:off x="5925583" y="1630631"/>
              <a:ext cx="1669686" cy="1666908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0" name="Дуга 102"/>
            <p:cNvSpPr>
              <a:spLocks noChangeArrowheads="1"/>
            </p:cNvSpPr>
            <p:nvPr/>
          </p:nvSpPr>
          <p:spPr bwMode="auto">
            <a:xfrm rot="5400000">
              <a:off x="5879510" y="812274"/>
              <a:ext cx="1669686" cy="1666908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31" name="Дуга 102"/>
          <p:cNvSpPr>
            <a:spLocks noChangeArrowheads="1"/>
          </p:cNvSpPr>
          <p:nvPr/>
        </p:nvSpPr>
        <p:spPr bwMode="auto">
          <a:xfrm rot="10800000">
            <a:off x="6776584" y="806451"/>
            <a:ext cx="1651986" cy="1684767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132" name="Группа 131"/>
          <p:cNvGrpSpPr/>
          <p:nvPr/>
        </p:nvGrpSpPr>
        <p:grpSpPr>
          <a:xfrm>
            <a:off x="3101975" y="3811587"/>
            <a:ext cx="2880000" cy="2880000"/>
            <a:chOff x="358775" y="68263"/>
            <a:chExt cx="6402388" cy="6370637"/>
          </a:xfrm>
        </p:grpSpPr>
        <p:cxnSp>
          <p:nvCxnSpPr>
            <p:cNvPr id="133" name="Прямая соединительная линия 132"/>
            <p:cNvCxnSpPr/>
            <p:nvPr/>
          </p:nvCxnSpPr>
          <p:spPr bwMode="auto">
            <a:xfrm>
              <a:off x="1003300" y="3662363"/>
              <a:ext cx="3005138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 bwMode="auto">
            <a:xfrm>
              <a:off x="371475" y="71438"/>
              <a:ext cx="425926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 bwMode="auto">
            <a:xfrm>
              <a:off x="371475" y="1127125"/>
              <a:ext cx="425926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 bwMode="auto">
            <a:xfrm>
              <a:off x="371475" y="2181225"/>
              <a:ext cx="4259263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 bwMode="auto">
            <a:xfrm>
              <a:off x="371475" y="3233738"/>
              <a:ext cx="4259263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 bwMode="auto">
            <a:xfrm>
              <a:off x="371475" y="4289425"/>
              <a:ext cx="425926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 bwMode="auto">
            <a:xfrm rot="5400000">
              <a:off x="392112" y="2181226"/>
              <a:ext cx="4219575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 bwMode="auto">
            <a:xfrm rot="5400000">
              <a:off x="-672306" y="2180432"/>
              <a:ext cx="42195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 bwMode="auto">
            <a:xfrm rot="5400000">
              <a:off x="-1736725" y="2179638"/>
              <a:ext cx="4219575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 bwMode="auto">
            <a:xfrm rot="5400000">
              <a:off x="2520156" y="2180432"/>
              <a:ext cx="42195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 bwMode="auto">
            <a:xfrm rot="5400000">
              <a:off x="1454944" y="2180432"/>
              <a:ext cx="42195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 bwMode="auto">
            <a:xfrm>
              <a:off x="1450975" y="354013"/>
              <a:ext cx="2119313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5" name="Прямая соединительная линия 144"/>
            <p:cNvCxnSpPr/>
            <p:nvPr/>
          </p:nvCxnSpPr>
          <p:spPr bwMode="auto">
            <a:xfrm>
              <a:off x="1455738" y="3998913"/>
              <a:ext cx="2117725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6" name="Прямая соединительная линия 145"/>
            <p:cNvCxnSpPr/>
            <p:nvPr/>
          </p:nvCxnSpPr>
          <p:spPr bwMode="auto">
            <a:xfrm rot="5400000">
              <a:off x="2510632" y="2180431"/>
              <a:ext cx="2971800" cy="1587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7" name="Прямая соединительная линия 146"/>
            <p:cNvCxnSpPr/>
            <p:nvPr/>
          </p:nvCxnSpPr>
          <p:spPr bwMode="auto">
            <a:xfrm rot="5400000">
              <a:off x="-381000" y="2184400"/>
              <a:ext cx="2109788" cy="1588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48" name="Прямая соединительная линия 147"/>
            <p:cNvCxnSpPr/>
            <p:nvPr/>
          </p:nvCxnSpPr>
          <p:spPr bwMode="auto">
            <a:xfrm rot="5400000">
              <a:off x="3304382" y="2178844"/>
              <a:ext cx="2109787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149" name="Дуга 102"/>
            <p:cNvSpPr>
              <a:spLocks noChangeArrowheads="1"/>
            </p:cNvSpPr>
            <p:nvPr/>
          </p:nvSpPr>
          <p:spPr bwMode="auto">
            <a:xfrm rot="5400000">
              <a:off x="381794" y="61119"/>
              <a:ext cx="4217987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0" name="Дуга 149"/>
            <p:cNvSpPr/>
            <p:nvPr/>
          </p:nvSpPr>
          <p:spPr bwMode="auto">
            <a:xfrm>
              <a:off x="361950" y="112713"/>
              <a:ext cx="4259263" cy="4217987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1" name="Дуга 104"/>
            <p:cNvSpPr>
              <a:spLocks noChangeArrowheads="1"/>
            </p:cNvSpPr>
            <p:nvPr/>
          </p:nvSpPr>
          <p:spPr bwMode="auto">
            <a:xfrm rot="16200000">
              <a:off x="381794" y="92869"/>
              <a:ext cx="4217987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2" name="Дуга 103"/>
            <p:cNvSpPr>
              <a:spLocks noChangeArrowheads="1"/>
            </p:cNvSpPr>
            <p:nvPr/>
          </p:nvSpPr>
          <p:spPr bwMode="auto">
            <a:xfrm rot="10800000">
              <a:off x="361950" y="119063"/>
              <a:ext cx="4257675" cy="4184650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153" name="Прямая соединительная линия 152"/>
            <p:cNvCxnSpPr/>
            <p:nvPr/>
          </p:nvCxnSpPr>
          <p:spPr bwMode="auto">
            <a:xfrm>
              <a:off x="3133725" y="3660775"/>
              <a:ext cx="3005138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4" name="Прямая соединительная линия 153"/>
            <p:cNvCxnSpPr/>
            <p:nvPr/>
          </p:nvCxnSpPr>
          <p:spPr bwMode="auto">
            <a:xfrm>
              <a:off x="2501900" y="68263"/>
              <a:ext cx="425926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5" name="Прямая соединительная линия 154"/>
            <p:cNvCxnSpPr/>
            <p:nvPr/>
          </p:nvCxnSpPr>
          <p:spPr bwMode="auto">
            <a:xfrm>
              <a:off x="2501900" y="1123950"/>
              <a:ext cx="425926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6" name="Прямая соединительная линия 155"/>
            <p:cNvCxnSpPr/>
            <p:nvPr/>
          </p:nvCxnSpPr>
          <p:spPr bwMode="auto">
            <a:xfrm>
              <a:off x="2501900" y="2179638"/>
              <a:ext cx="4259263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7" name="Прямая соединительная линия 156"/>
            <p:cNvCxnSpPr/>
            <p:nvPr/>
          </p:nvCxnSpPr>
          <p:spPr bwMode="auto">
            <a:xfrm>
              <a:off x="2501900" y="3232150"/>
              <a:ext cx="425926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8" name="Прямая соединительная линия 157"/>
            <p:cNvCxnSpPr/>
            <p:nvPr/>
          </p:nvCxnSpPr>
          <p:spPr bwMode="auto">
            <a:xfrm>
              <a:off x="2501900" y="4287838"/>
              <a:ext cx="425926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59" name="Прямая соединительная линия 158"/>
            <p:cNvCxnSpPr/>
            <p:nvPr/>
          </p:nvCxnSpPr>
          <p:spPr bwMode="auto">
            <a:xfrm rot="5400000">
              <a:off x="2521744" y="2178844"/>
              <a:ext cx="4221162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0" name="Прямая соединительная линия 159"/>
            <p:cNvCxnSpPr/>
            <p:nvPr/>
          </p:nvCxnSpPr>
          <p:spPr bwMode="auto">
            <a:xfrm rot="5400000">
              <a:off x="1457326" y="2178050"/>
              <a:ext cx="4221162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 bwMode="auto">
            <a:xfrm rot="5400000">
              <a:off x="392907" y="2177256"/>
              <a:ext cx="4221162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2" name="Прямая соединительная линия 161"/>
            <p:cNvCxnSpPr/>
            <p:nvPr/>
          </p:nvCxnSpPr>
          <p:spPr bwMode="auto">
            <a:xfrm rot="5400000">
              <a:off x="4649788" y="2178050"/>
              <a:ext cx="4221162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3" name="Прямая соединительная линия 162"/>
            <p:cNvCxnSpPr/>
            <p:nvPr/>
          </p:nvCxnSpPr>
          <p:spPr bwMode="auto">
            <a:xfrm rot="5400000">
              <a:off x="3584576" y="2178050"/>
              <a:ext cx="4221162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4" name="Прямая соединительная линия 163"/>
            <p:cNvCxnSpPr/>
            <p:nvPr/>
          </p:nvCxnSpPr>
          <p:spPr bwMode="auto">
            <a:xfrm>
              <a:off x="3581400" y="350838"/>
              <a:ext cx="2119313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 bwMode="auto">
            <a:xfrm>
              <a:off x="3586163" y="3997325"/>
              <a:ext cx="2117725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6" name="Прямая соединительная линия 165"/>
            <p:cNvCxnSpPr/>
            <p:nvPr/>
          </p:nvCxnSpPr>
          <p:spPr bwMode="auto">
            <a:xfrm rot="5400000">
              <a:off x="1651000" y="2173288"/>
              <a:ext cx="2973387" cy="1588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7" name="Прямая соединительная линия 166"/>
            <p:cNvCxnSpPr/>
            <p:nvPr/>
          </p:nvCxnSpPr>
          <p:spPr bwMode="auto">
            <a:xfrm rot="5400000">
              <a:off x="1748631" y="2182019"/>
              <a:ext cx="2111375" cy="1588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68" name="Прямая соединительная линия 167"/>
            <p:cNvCxnSpPr/>
            <p:nvPr/>
          </p:nvCxnSpPr>
          <p:spPr bwMode="auto">
            <a:xfrm rot="5400000">
              <a:off x="5434807" y="2177256"/>
              <a:ext cx="2109788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169" name="Дуга 102"/>
            <p:cNvSpPr>
              <a:spLocks noChangeArrowheads="1"/>
            </p:cNvSpPr>
            <p:nvPr/>
          </p:nvSpPr>
          <p:spPr bwMode="auto">
            <a:xfrm rot="5400000">
              <a:off x="2511425" y="58738"/>
              <a:ext cx="4219575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0" name="Дуга 169"/>
            <p:cNvSpPr/>
            <p:nvPr/>
          </p:nvSpPr>
          <p:spPr bwMode="auto">
            <a:xfrm>
              <a:off x="2492375" y="109538"/>
              <a:ext cx="4259263" cy="4219575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1" name="Дуга 104"/>
            <p:cNvSpPr>
              <a:spLocks noChangeArrowheads="1"/>
            </p:cNvSpPr>
            <p:nvPr/>
          </p:nvSpPr>
          <p:spPr bwMode="auto">
            <a:xfrm rot="16200000">
              <a:off x="2511425" y="90488"/>
              <a:ext cx="4219575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2" name="Дуга 103"/>
            <p:cNvSpPr>
              <a:spLocks noChangeArrowheads="1"/>
            </p:cNvSpPr>
            <p:nvPr/>
          </p:nvSpPr>
          <p:spPr bwMode="auto">
            <a:xfrm rot="10800000">
              <a:off x="2492375" y="115888"/>
              <a:ext cx="4257675" cy="4186237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173" name="Прямая соединительная линия 172"/>
            <p:cNvCxnSpPr/>
            <p:nvPr/>
          </p:nvCxnSpPr>
          <p:spPr bwMode="auto">
            <a:xfrm>
              <a:off x="2490788" y="2179638"/>
              <a:ext cx="42576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 bwMode="auto">
            <a:xfrm>
              <a:off x="2490788" y="3235325"/>
              <a:ext cx="42576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 bwMode="auto">
            <a:xfrm>
              <a:off x="2490788" y="4289425"/>
              <a:ext cx="4257675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 bwMode="auto">
            <a:xfrm>
              <a:off x="2490788" y="5341938"/>
              <a:ext cx="4257675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 bwMode="auto">
            <a:xfrm>
              <a:off x="2490788" y="6397625"/>
              <a:ext cx="42576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 bwMode="auto">
            <a:xfrm rot="5400000">
              <a:off x="2509837" y="4289426"/>
              <a:ext cx="4219575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79" name="Прямая соединительная линия 178"/>
            <p:cNvCxnSpPr/>
            <p:nvPr/>
          </p:nvCxnSpPr>
          <p:spPr bwMode="auto">
            <a:xfrm rot="5400000">
              <a:off x="1447006" y="4288632"/>
              <a:ext cx="42195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 bwMode="auto">
            <a:xfrm rot="5400000">
              <a:off x="382588" y="4287838"/>
              <a:ext cx="4219575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 bwMode="auto">
            <a:xfrm rot="5400000">
              <a:off x="4637881" y="4288632"/>
              <a:ext cx="42195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2" name="Прямая соединительная линия 181"/>
            <p:cNvCxnSpPr/>
            <p:nvPr/>
          </p:nvCxnSpPr>
          <p:spPr bwMode="auto">
            <a:xfrm rot="5400000">
              <a:off x="3572669" y="4288632"/>
              <a:ext cx="42195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3" name="Прямая соединительная линия 182"/>
            <p:cNvCxnSpPr/>
            <p:nvPr/>
          </p:nvCxnSpPr>
          <p:spPr bwMode="auto">
            <a:xfrm>
              <a:off x="3570288" y="2462213"/>
              <a:ext cx="2117725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4" name="Прямая соединительная линия 183"/>
            <p:cNvCxnSpPr/>
            <p:nvPr/>
          </p:nvCxnSpPr>
          <p:spPr bwMode="auto">
            <a:xfrm>
              <a:off x="3124200" y="2806700"/>
              <a:ext cx="3005138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5" name="Прямая соединительная линия 184"/>
            <p:cNvCxnSpPr/>
            <p:nvPr/>
          </p:nvCxnSpPr>
          <p:spPr bwMode="auto">
            <a:xfrm>
              <a:off x="3573463" y="6107113"/>
              <a:ext cx="2119312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6" name="Прямая соединительная линия 185"/>
            <p:cNvCxnSpPr/>
            <p:nvPr/>
          </p:nvCxnSpPr>
          <p:spPr bwMode="auto">
            <a:xfrm rot="5400000">
              <a:off x="1640682" y="4283869"/>
              <a:ext cx="2971800" cy="1587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7" name="Прямая соединительная линия 186"/>
            <p:cNvCxnSpPr/>
            <p:nvPr/>
          </p:nvCxnSpPr>
          <p:spPr bwMode="auto">
            <a:xfrm rot="5400000">
              <a:off x="1738313" y="4292600"/>
              <a:ext cx="2109788" cy="1587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88" name="Прямая соединительная линия 187"/>
            <p:cNvCxnSpPr/>
            <p:nvPr/>
          </p:nvCxnSpPr>
          <p:spPr bwMode="auto">
            <a:xfrm rot="5400000">
              <a:off x="5422107" y="4287044"/>
              <a:ext cx="2109787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189" name="Дуга 102"/>
            <p:cNvSpPr>
              <a:spLocks noChangeArrowheads="1"/>
            </p:cNvSpPr>
            <p:nvPr/>
          </p:nvSpPr>
          <p:spPr bwMode="auto">
            <a:xfrm rot="5400000">
              <a:off x="2500313" y="2170113"/>
              <a:ext cx="4217987" cy="4256087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0" name="Дуга 189"/>
            <p:cNvSpPr/>
            <p:nvPr/>
          </p:nvSpPr>
          <p:spPr bwMode="auto">
            <a:xfrm>
              <a:off x="2481263" y="2220913"/>
              <a:ext cx="4257675" cy="4217987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1" name="Дуга 104"/>
            <p:cNvSpPr>
              <a:spLocks noChangeArrowheads="1"/>
            </p:cNvSpPr>
            <p:nvPr/>
          </p:nvSpPr>
          <p:spPr bwMode="auto">
            <a:xfrm rot="16200000">
              <a:off x="2500313" y="2201863"/>
              <a:ext cx="4217987" cy="4256087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2" name="Дуга 103"/>
            <p:cNvSpPr>
              <a:spLocks noChangeArrowheads="1"/>
            </p:cNvSpPr>
            <p:nvPr/>
          </p:nvSpPr>
          <p:spPr bwMode="auto">
            <a:xfrm rot="10800000">
              <a:off x="2481263" y="2227263"/>
              <a:ext cx="4256087" cy="4184650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193" name="Прямая соединительная линия 192"/>
            <p:cNvCxnSpPr/>
            <p:nvPr/>
          </p:nvCxnSpPr>
          <p:spPr bwMode="auto">
            <a:xfrm>
              <a:off x="368300" y="2178050"/>
              <a:ext cx="425926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4" name="Прямая соединительная линия 193"/>
            <p:cNvCxnSpPr/>
            <p:nvPr/>
          </p:nvCxnSpPr>
          <p:spPr bwMode="auto">
            <a:xfrm>
              <a:off x="368300" y="3233738"/>
              <a:ext cx="425926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5" name="Прямая соединительная линия 194"/>
            <p:cNvCxnSpPr/>
            <p:nvPr/>
          </p:nvCxnSpPr>
          <p:spPr bwMode="auto">
            <a:xfrm>
              <a:off x="368300" y="4287838"/>
              <a:ext cx="4259263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6" name="Прямая соединительная линия 195"/>
            <p:cNvCxnSpPr/>
            <p:nvPr/>
          </p:nvCxnSpPr>
          <p:spPr bwMode="auto">
            <a:xfrm>
              <a:off x="368300" y="5340350"/>
              <a:ext cx="4259263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7" name="Прямая соединительная линия 196"/>
            <p:cNvCxnSpPr/>
            <p:nvPr/>
          </p:nvCxnSpPr>
          <p:spPr bwMode="auto">
            <a:xfrm>
              <a:off x="368300" y="6396038"/>
              <a:ext cx="425926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8" name="Прямая соединительная линия 197"/>
            <p:cNvCxnSpPr/>
            <p:nvPr/>
          </p:nvCxnSpPr>
          <p:spPr bwMode="auto">
            <a:xfrm rot="5400000">
              <a:off x="388937" y="4287838"/>
              <a:ext cx="4219575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99" name="Прямая соединительная линия 198"/>
            <p:cNvCxnSpPr/>
            <p:nvPr/>
          </p:nvCxnSpPr>
          <p:spPr bwMode="auto">
            <a:xfrm rot="5400000">
              <a:off x="-672306" y="4287044"/>
              <a:ext cx="42195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0" name="Прямая соединительная линия 199"/>
            <p:cNvCxnSpPr/>
            <p:nvPr/>
          </p:nvCxnSpPr>
          <p:spPr bwMode="auto">
            <a:xfrm rot="5400000">
              <a:off x="-1739900" y="4286250"/>
              <a:ext cx="4219575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1" name="Прямая соединительная линия 200"/>
            <p:cNvCxnSpPr/>
            <p:nvPr/>
          </p:nvCxnSpPr>
          <p:spPr bwMode="auto">
            <a:xfrm rot="5400000">
              <a:off x="2516981" y="4287044"/>
              <a:ext cx="4219575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2" name="Прямая соединительная линия 201"/>
            <p:cNvCxnSpPr/>
            <p:nvPr/>
          </p:nvCxnSpPr>
          <p:spPr bwMode="auto">
            <a:xfrm rot="5400000">
              <a:off x="1451769" y="4287044"/>
              <a:ext cx="4219575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3" name="Прямая соединительная линия 202"/>
            <p:cNvCxnSpPr/>
            <p:nvPr/>
          </p:nvCxnSpPr>
          <p:spPr bwMode="auto">
            <a:xfrm>
              <a:off x="1447800" y="2460625"/>
              <a:ext cx="2119313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4" name="Прямая соединительная линия 203"/>
            <p:cNvCxnSpPr/>
            <p:nvPr/>
          </p:nvCxnSpPr>
          <p:spPr bwMode="auto">
            <a:xfrm>
              <a:off x="1001713" y="2805113"/>
              <a:ext cx="3006725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5" name="Прямая соединительная линия 204"/>
            <p:cNvCxnSpPr/>
            <p:nvPr/>
          </p:nvCxnSpPr>
          <p:spPr bwMode="auto">
            <a:xfrm>
              <a:off x="1452563" y="6105525"/>
              <a:ext cx="2117725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6" name="Прямая соединительная линия 205"/>
            <p:cNvCxnSpPr/>
            <p:nvPr/>
          </p:nvCxnSpPr>
          <p:spPr bwMode="auto">
            <a:xfrm rot="5400000">
              <a:off x="2507457" y="4287044"/>
              <a:ext cx="2971800" cy="1587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7" name="Прямая соединительная линия 206"/>
            <p:cNvCxnSpPr/>
            <p:nvPr/>
          </p:nvCxnSpPr>
          <p:spPr bwMode="auto">
            <a:xfrm rot="5400000">
              <a:off x="-384175" y="4291013"/>
              <a:ext cx="2109787" cy="1588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08" name="Прямая соединительная линия 207"/>
            <p:cNvCxnSpPr/>
            <p:nvPr/>
          </p:nvCxnSpPr>
          <p:spPr bwMode="auto">
            <a:xfrm rot="5400000">
              <a:off x="3301207" y="4285456"/>
              <a:ext cx="2109788" cy="3175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209" name="Дуга 102"/>
            <p:cNvSpPr>
              <a:spLocks noChangeArrowheads="1"/>
            </p:cNvSpPr>
            <p:nvPr/>
          </p:nvSpPr>
          <p:spPr bwMode="auto">
            <a:xfrm rot="5400000">
              <a:off x="378619" y="2167731"/>
              <a:ext cx="4217988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0" name="Дуга 209"/>
            <p:cNvSpPr/>
            <p:nvPr/>
          </p:nvSpPr>
          <p:spPr bwMode="auto">
            <a:xfrm>
              <a:off x="358775" y="2219325"/>
              <a:ext cx="4259263" cy="4217988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1" name="Дуга 104"/>
            <p:cNvSpPr>
              <a:spLocks noChangeArrowheads="1"/>
            </p:cNvSpPr>
            <p:nvPr/>
          </p:nvSpPr>
          <p:spPr bwMode="auto">
            <a:xfrm rot="16200000">
              <a:off x="378619" y="2199481"/>
              <a:ext cx="4217988" cy="42576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2" name="Дуга 103"/>
            <p:cNvSpPr>
              <a:spLocks noChangeArrowheads="1"/>
            </p:cNvSpPr>
            <p:nvPr/>
          </p:nvSpPr>
          <p:spPr bwMode="auto">
            <a:xfrm rot="10800000">
              <a:off x="358775" y="2225675"/>
              <a:ext cx="4257675" cy="4184650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14" name="Группа 213"/>
          <p:cNvGrpSpPr/>
          <p:nvPr/>
        </p:nvGrpSpPr>
        <p:grpSpPr>
          <a:xfrm>
            <a:off x="352426" y="1605190"/>
            <a:ext cx="1800000" cy="1800000"/>
            <a:chOff x="352426" y="1605190"/>
            <a:chExt cx="1800000" cy="1800000"/>
          </a:xfrm>
        </p:grpSpPr>
        <p:sp>
          <p:nvSpPr>
            <p:cNvPr id="71" name="Дуга 70"/>
            <p:cNvSpPr/>
            <p:nvPr/>
          </p:nvSpPr>
          <p:spPr bwMode="auto">
            <a:xfrm>
              <a:off x="352426" y="1622633"/>
              <a:ext cx="1795984" cy="1782557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 bwMode="auto">
            <a:xfrm>
              <a:off x="356442" y="1605190"/>
              <a:ext cx="1795984" cy="671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356442" y="2051332"/>
              <a:ext cx="1795984" cy="671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 bwMode="auto">
            <a:xfrm>
              <a:off x="356442" y="2496804"/>
              <a:ext cx="1795984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356442" y="2941605"/>
              <a:ext cx="1795984" cy="1342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 bwMode="auto">
            <a:xfrm>
              <a:off x="356442" y="3387747"/>
              <a:ext cx="1795984" cy="671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 rot="5400000">
              <a:off x="363155" y="2496804"/>
              <a:ext cx="1783228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 rot="5400000">
              <a:off x="-85674" y="2496469"/>
              <a:ext cx="1783228" cy="67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 bwMode="auto">
            <a:xfrm rot="5400000">
              <a:off x="-534502" y="2496135"/>
              <a:ext cx="1783228" cy="1339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 rot="5400000">
              <a:off x="1260477" y="2496469"/>
              <a:ext cx="1783228" cy="669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 bwMode="auto">
            <a:xfrm rot="5400000">
              <a:off x="811314" y="2496469"/>
              <a:ext cx="1783228" cy="67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 bwMode="auto">
            <a:xfrm>
              <a:off x="811630" y="1724609"/>
              <a:ext cx="893641" cy="0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 bwMode="auto">
            <a:xfrm>
              <a:off x="813638" y="3264974"/>
              <a:ext cx="892971" cy="1342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 bwMode="auto">
            <a:xfrm rot="5400000">
              <a:off x="38155" y="2498146"/>
              <a:ext cx="891614" cy="669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 bwMode="auto">
            <a:xfrm rot="5400000">
              <a:off x="1592153" y="2495799"/>
              <a:ext cx="891614" cy="1339"/>
            </a:xfrm>
            <a:prstGeom prst="line">
              <a:avLst/>
            </a:prstGeom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70" name="Дуга 102"/>
            <p:cNvSpPr>
              <a:spLocks noChangeArrowheads="1"/>
            </p:cNvSpPr>
            <p:nvPr/>
          </p:nvSpPr>
          <p:spPr bwMode="auto">
            <a:xfrm rot="5400000">
              <a:off x="358805" y="1605389"/>
              <a:ext cx="1782557" cy="1795314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2" name="Дуга 104"/>
            <p:cNvSpPr>
              <a:spLocks noChangeArrowheads="1"/>
            </p:cNvSpPr>
            <p:nvPr/>
          </p:nvSpPr>
          <p:spPr bwMode="auto">
            <a:xfrm rot="16200000">
              <a:off x="358805" y="1616254"/>
              <a:ext cx="1782557" cy="1795314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3" name="Дуга 103"/>
            <p:cNvSpPr>
              <a:spLocks noChangeArrowheads="1"/>
            </p:cNvSpPr>
            <p:nvPr/>
          </p:nvSpPr>
          <p:spPr bwMode="auto">
            <a:xfrm rot="10800000">
              <a:off x="352426" y="1625317"/>
              <a:ext cx="1795314" cy="1768468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94" name="Дуга 102"/>
          <p:cNvSpPr>
            <a:spLocks noChangeArrowheads="1"/>
          </p:cNvSpPr>
          <p:nvPr/>
        </p:nvSpPr>
        <p:spPr bwMode="auto">
          <a:xfrm rot="5400000">
            <a:off x="4690830" y="1704866"/>
            <a:ext cx="1735097" cy="1691155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9" name="Дуга 102"/>
          <p:cNvSpPr>
            <a:spLocks noChangeArrowheads="1"/>
          </p:cNvSpPr>
          <p:nvPr/>
        </p:nvSpPr>
        <p:spPr bwMode="auto">
          <a:xfrm rot="5400000">
            <a:off x="6750537" y="1667770"/>
            <a:ext cx="1669685" cy="166690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8" name="TextBox 217"/>
          <p:cNvSpPr txBox="1"/>
          <p:nvPr/>
        </p:nvSpPr>
        <p:spPr>
          <a:xfrm>
            <a:off x="1737360" y="426720"/>
            <a:ext cx="56331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Задачи на бумаге в клеточку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13" name="Управляющая кнопка: далее 212">
            <a:hlinkClick r:id="rId3" action="ppaction://hlinksldjump" highlightClick="1"/>
          </p:cNvPr>
          <p:cNvSpPr/>
          <p:nvPr/>
        </p:nvSpPr>
        <p:spPr>
          <a:xfrm>
            <a:off x="8189620" y="633367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Группа 182"/>
          <p:cNvGrpSpPr>
            <a:grpSpLocks/>
          </p:cNvGrpSpPr>
          <p:nvPr/>
        </p:nvGrpSpPr>
        <p:grpSpPr bwMode="auto">
          <a:xfrm>
            <a:off x="-832485" y="-1413510"/>
            <a:ext cx="10801350" cy="10801350"/>
            <a:chOff x="-1679682" y="-559830"/>
            <a:chExt cx="8519903" cy="8489424"/>
          </a:xfrm>
        </p:grpSpPr>
        <p:sp>
          <p:nvSpPr>
            <p:cNvPr id="35" name="Дуга 102"/>
            <p:cNvSpPr>
              <a:spLocks noChangeArrowheads="1"/>
            </p:cNvSpPr>
            <p:nvPr/>
          </p:nvSpPr>
          <p:spPr bwMode="auto">
            <a:xfrm rot="16200000">
              <a:off x="2602868" y="1599831"/>
              <a:ext cx="4218510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6" name="Дуга 102"/>
            <p:cNvSpPr>
              <a:spLocks noChangeArrowheads="1"/>
            </p:cNvSpPr>
            <p:nvPr/>
          </p:nvSpPr>
          <p:spPr bwMode="auto">
            <a:xfrm rot="5400000">
              <a:off x="448473" y="-519407"/>
              <a:ext cx="4217262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7" name="Дуга 102"/>
            <p:cNvSpPr>
              <a:spLocks noChangeArrowheads="1"/>
            </p:cNvSpPr>
            <p:nvPr/>
          </p:nvSpPr>
          <p:spPr bwMode="auto">
            <a:xfrm rot="10800000">
              <a:off x="2594044" y="-541115"/>
              <a:ext cx="4218629" cy="4255942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0" name="Дуга 29"/>
            <p:cNvSpPr/>
            <p:nvPr/>
          </p:nvSpPr>
          <p:spPr bwMode="auto">
            <a:xfrm>
              <a:off x="-1660900" y="3711084"/>
              <a:ext cx="4258700" cy="4218510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Дуга 102"/>
            <p:cNvSpPr>
              <a:spLocks noChangeArrowheads="1"/>
            </p:cNvSpPr>
            <p:nvPr/>
          </p:nvSpPr>
          <p:spPr bwMode="auto">
            <a:xfrm rot="16200000">
              <a:off x="508579" y="3684131"/>
              <a:ext cx="4217262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2" name="Дуга 102"/>
            <p:cNvSpPr>
              <a:spLocks noChangeArrowheads="1"/>
            </p:cNvSpPr>
            <p:nvPr/>
          </p:nvSpPr>
          <p:spPr bwMode="auto">
            <a:xfrm rot="5400000">
              <a:off x="-1647065" y="1564894"/>
              <a:ext cx="4218510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3" name="Дуга 32"/>
            <p:cNvSpPr/>
            <p:nvPr/>
          </p:nvSpPr>
          <p:spPr bwMode="auto">
            <a:xfrm>
              <a:off x="-1674673" y="1608691"/>
              <a:ext cx="4258700" cy="4218510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4" name="Дуга 102"/>
            <p:cNvSpPr>
              <a:spLocks noChangeArrowheads="1"/>
            </p:cNvSpPr>
            <p:nvPr/>
          </p:nvSpPr>
          <p:spPr bwMode="auto">
            <a:xfrm rot="5400000">
              <a:off x="-1660839" y="-537499"/>
              <a:ext cx="4218510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8" name="Дуга 102"/>
            <p:cNvSpPr>
              <a:spLocks noChangeArrowheads="1"/>
            </p:cNvSpPr>
            <p:nvPr/>
          </p:nvSpPr>
          <p:spPr bwMode="auto">
            <a:xfrm rot="10800000">
              <a:off x="485355" y="-559830"/>
              <a:ext cx="4218629" cy="4255942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9" name="Дуга 38"/>
            <p:cNvSpPr/>
            <p:nvPr/>
          </p:nvSpPr>
          <p:spPr bwMode="auto">
            <a:xfrm>
              <a:off x="429007" y="3711084"/>
              <a:ext cx="4257447" cy="4218510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0" name="Дуга 102"/>
            <p:cNvSpPr>
              <a:spLocks noChangeArrowheads="1"/>
            </p:cNvSpPr>
            <p:nvPr/>
          </p:nvSpPr>
          <p:spPr bwMode="auto">
            <a:xfrm rot="16200000">
              <a:off x="2598484" y="3684132"/>
              <a:ext cx="4217262" cy="425619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1" name="Дуга 102"/>
            <p:cNvSpPr>
              <a:spLocks noChangeArrowheads="1"/>
            </p:cNvSpPr>
            <p:nvPr/>
          </p:nvSpPr>
          <p:spPr bwMode="auto">
            <a:xfrm rot="10800000">
              <a:off x="2589035" y="1542563"/>
              <a:ext cx="4217377" cy="4255941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27663" name="Группа 181"/>
            <p:cNvGrpSpPr>
              <a:grpSpLocks/>
            </p:cNvGrpSpPr>
            <p:nvPr/>
          </p:nvGrpSpPr>
          <p:grpSpPr bwMode="auto">
            <a:xfrm>
              <a:off x="382210" y="1546560"/>
              <a:ext cx="4341608" cy="4328383"/>
              <a:chOff x="382210" y="1535889"/>
              <a:chExt cx="4341608" cy="4328383"/>
            </a:xfrm>
          </p:grpSpPr>
          <p:grpSp>
            <p:nvGrpSpPr>
              <p:cNvPr id="27664" name="Группа 94"/>
              <p:cNvGrpSpPr>
                <a:grpSpLocks/>
              </p:cNvGrpSpPr>
              <p:nvPr/>
            </p:nvGrpSpPr>
            <p:grpSpPr bwMode="auto">
              <a:xfrm>
                <a:off x="430531" y="1585537"/>
                <a:ext cx="4267509" cy="4259840"/>
                <a:chOff x="434051" y="1585537"/>
                <a:chExt cx="4267509" cy="4259840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 bwMode="auto">
                <a:xfrm>
                  <a:off x="445049" y="1585543"/>
                  <a:ext cx="4256196" cy="249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 bwMode="auto">
                <a:xfrm>
                  <a:off x="445049" y="2641107"/>
                  <a:ext cx="4256196" cy="1248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 bwMode="auto">
                <a:xfrm>
                  <a:off x="445049" y="3695422"/>
                  <a:ext cx="4256196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 bwMode="auto">
                <a:xfrm>
                  <a:off x="445049" y="4748490"/>
                  <a:ext cx="4256196" cy="249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 bwMode="auto">
                <a:xfrm>
                  <a:off x="445049" y="5804054"/>
                  <a:ext cx="4256196" cy="249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 bwMode="auto">
                <a:xfrm rot="5400000">
                  <a:off x="462018" y="3696047"/>
                  <a:ext cx="4221006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 bwMode="auto">
                <a:xfrm rot="5400000">
                  <a:off x="-601092" y="3694794"/>
                  <a:ext cx="4221006" cy="2504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 bwMode="auto">
                <a:xfrm rot="5400000">
                  <a:off x="-1664828" y="3695420"/>
                  <a:ext cx="4221006" cy="1253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 bwMode="auto">
                <a:xfrm rot="5400000">
                  <a:off x="2589489" y="3694794"/>
                  <a:ext cx="4221006" cy="2504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auto">
                <a:xfrm rot="5400000">
                  <a:off x="1525753" y="3695420"/>
                  <a:ext cx="4221006" cy="1253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84" name="Дуга 102"/>
                <p:cNvSpPr>
                  <a:spLocks noChangeArrowheads="1"/>
                </p:cNvSpPr>
                <p:nvPr/>
              </p:nvSpPr>
              <p:spPr bwMode="auto">
                <a:xfrm rot="5400000">
                  <a:off x="453872" y="1576684"/>
                  <a:ext cx="4217262" cy="4254943"/>
                </a:xfrm>
                <a:custGeom>
                  <a:avLst/>
                  <a:gdLst>
                    <a:gd name="T0" fmla="*/ 1428837 w 2857670"/>
                    <a:gd name="T1" fmla="*/ 0 h 2857735"/>
                    <a:gd name="T2" fmla="*/ 1428835 w 2857670"/>
                    <a:gd name="T3" fmla="*/ 1428868 h 2857735"/>
                    <a:gd name="T4" fmla="*/ 2857670 w 2857670"/>
                    <a:gd name="T5" fmla="*/ 1428868 h 2857735"/>
                    <a:gd name="T6" fmla="*/ 11796480 60000 65536"/>
                    <a:gd name="T7" fmla="*/ 11796480 60000 65536"/>
                    <a:gd name="T8" fmla="*/ 5898240 60000 65536"/>
                    <a:gd name="T9" fmla="*/ 1428837 w 2857670"/>
                    <a:gd name="T10" fmla="*/ 0 h 2857735"/>
                    <a:gd name="T11" fmla="*/ 2857670 w 2857670"/>
                    <a:gd name="T12" fmla="*/ 1428868 h 28577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670" h="2857735" stroke="0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  <a:lnTo>
                        <a:pt x="1428835" y="1428868"/>
                      </a:lnTo>
                      <a:close/>
                    </a:path>
                    <a:path w="2857670" h="2857735" fill="none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</a:path>
                  </a:pathLst>
                </a:custGeom>
                <a:noFill/>
                <a:ln w="76200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10800000"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5" name="Дуга 84"/>
                <p:cNvSpPr/>
                <p:nvPr/>
              </p:nvSpPr>
              <p:spPr bwMode="auto">
                <a:xfrm>
                  <a:off x="435031" y="1626718"/>
                  <a:ext cx="4256196" cy="4218510"/>
                </a:xfrm>
                <a:prstGeom prst="arc">
                  <a:avLst/>
                </a:prstGeom>
                <a:ln w="76200"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6" name="Дуга 104"/>
                <p:cNvSpPr>
                  <a:spLocks noChangeArrowheads="1"/>
                </p:cNvSpPr>
                <p:nvPr/>
              </p:nvSpPr>
              <p:spPr bwMode="auto">
                <a:xfrm rot="16200000">
                  <a:off x="453248" y="1608501"/>
                  <a:ext cx="4218510" cy="4254943"/>
                </a:xfrm>
                <a:custGeom>
                  <a:avLst/>
                  <a:gdLst>
                    <a:gd name="T0" fmla="*/ 1428837 w 2857670"/>
                    <a:gd name="T1" fmla="*/ 0 h 2857735"/>
                    <a:gd name="T2" fmla="*/ 1428835 w 2857670"/>
                    <a:gd name="T3" fmla="*/ 1428868 h 2857735"/>
                    <a:gd name="T4" fmla="*/ 2857670 w 2857670"/>
                    <a:gd name="T5" fmla="*/ 1428868 h 2857735"/>
                    <a:gd name="T6" fmla="*/ 11796480 60000 65536"/>
                    <a:gd name="T7" fmla="*/ 11796480 60000 65536"/>
                    <a:gd name="T8" fmla="*/ 5898240 60000 65536"/>
                    <a:gd name="T9" fmla="*/ 1428837 w 2857670"/>
                    <a:gd name="T10" fmla="*/ 0 h 2857735"/>
                    <a:gd name="T11" fmla="*/ 2857670 w 2857670"/>
                    <a:gd name="T12" fmla="*/ 1428868 h 28577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670" h="2857735" stroke="0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  <a:lnTo>
                        <a:pt x="1428835" y="1428868"/>
                      </a:lnTo>
                      <a:close/>
                    </a:path>
                    <a:path w="2857670" h="2857735" fill="none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</a:path>
                  </a:pathLst>
                </a:custGeom>
                <a:noFill/>
                <a:ln w="76200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7" name="Дуга 103"/>
                <p:cNvSpPr>
                  <a:spLocks noChangeArrowheads="1"/>
                </p:cNvSpPr>
                <p:nvPr/>
              </p:nvSpPr>
              <p:spPr bwMode="auto">
                <a:xfrm rot="10800000">
                  <a:off x="435031" y="1632956"/>
                  <a:ext cx="4254943" cy="4186070"/>
                </a:xfrm>
                <a:custGeom>
                  <a:avLst/>
                  <a:gdLst>
                    <a:gd name="T0" fmla="*/ 1428869 w 2857735"/>
                    <a:gd name="T1" fmla="*/ 0 h 2857670"/>
                    <a:gd name="T2" fmla="*/ 1428868 w 2857735"/>
                    <a:gd name="T3" fmla="*/ 1428835 h 2857670"/>
                    <a:gd name="T4" fmla="*/ 2857735 w 2857735"/>
                    <a:gd name="T5" fmla="*/ 1428835 h 2857670"/>
                    <a:gd name="T6" fmla="*/ 11796480 60000 65536"/>
                    <a:gd name="T7" fmla="*/ 11796480 60000 65536"/>
                    <a:gd name="T8" fmla="*/ 5898240 60000 65536"/>
                    <a:gd name="T9" fmla="*/ 1428869 w 2857735"/>
                    <a:gd name="T10" fmla="*/ 0 h 2857670"/>
                    <a:gd name="T11" fmla="*/ 2857735 w 2857735"/>
                    <a:gd name="T12" fmla="*/ 1428835 h 28576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735" h="2857670" stroke="0">
                      <a:moveTo>
                        <a:pt x="1428869" y="0"/>
                      </a:moveTo>
                      <a:lnTo>
                        <a:pt x="1428868" y="0"/>
                      </a:lnTo>
                      <a:cubicBezTo>
                        <a:pt x="2218010" y="1"/>
                        <a:pt x="2857735" y="639712"/>
                        <a:pt x="2857735" y="1428835"/>
                      </a:cubicBezTo>
                      <a:cubicBezTo>
                        <a:pt x="2857735" y="1428835"/>
                        <a:pt x="2857734" y="1428836"/>
                        <a:pt x="2857734" y="1428837"/>
                      </a:cubicBezTo>
                      <a:lnTo>
                        <a:pt x="1428868" y="1428835"/>
                      </a:lnTo>
                      <a:close/>
                    </a:path>
                    <a:path w="2857735" h="2857670" fill="none">
                      <a:moveTo>
                        <a:pt x="1428869" y="0"/>
                      </a:moveTo>
                      <a:lnTo>
                        <a:pt x="1428868" y="0"/>
                      </a:lnTo>
                      <a:cubicBezTo>
                        <a:pt x="2218010" y="1"/>
                        <a:pt x="2857735" y="639712"/>
                        <a:pt x="2857735" y="1428835"/>
                      </a:cubicBezTo>
                      <a:cubicBezTo>
                        <a:pt x="2857735" y="1428835"/>
                        <a:pt x="2857734" y="1428836"/>
                        <a:pt x="2857734" y="1428837"/>
                      </a:cubicBezTo>
                    </a:path>
                  </a:pathLst>
                </a:custGeom>
                <a:noFill/>
                <a:ln w="76200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10800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</p:grpSp>
          <p:sp>
            <p:nvSpPr>
              <p:cNvPr id="44" name="Oval 44"/>
              <p:cNvSpPr>
                <a:spLocks noChangeArrowheads="1"/>
              </p:cNvSpPr>
              <p:nvPr/>
            </p:nvSpPr>
            <p:spPr bwMode="auto">
              <a:xfrm>
                <a:off x="1463316" y="3944965"/>
                <a:ext cx="101428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3" name="Oval 44"/>
              <p:cNvSpPr>
                <a:spLocks noChangeArrowheads="1"/>
              </p:cNvSpPr>
              <p:nvPr/>
            </p:nvSpPr>
            <p:spPr bwMode="auto">
              <a:xfrm>
                <a:off x="3583275" y="3941222"/>
                <a:ext cx="100175" cy="9857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425251" y="1535635"/>
                <a:ext cx="101427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8" name="Oval 44"/>
              <p:cNvSpPr>
                <a:spLocks noChangeArrowheads="1"/>
              </p:cNvSpPr>
              <p:nvPr/>
            </p:nvSpPr>
            <p:spPr bwMode="auto">
              <a:xfrm>
                <a:off x="2538948" y="1559342"/>
                <a:ext cx="101427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9" name="Oval 44"/>
              <p:cNvSpPr>
                <a:spLocks noChangeArrowheads="1"/>
              </p:cNvSpPr>
              <p:nvPr/>
            </p:nvSpPr>
            <p:spPr bwMode="auto">
              <a:xfrm>
                <a:off x="4621340" y="1571819"/>
                <a:ext cx="100175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0" name="Oval 44"/>
              <p:cNvSpPr>
                <a:spLocks noChangeArrowheads="1"/>
              </p:cNvSpPr>
              <p:nvPr/>
            </p:nvSpPr>
            <p:spPr bwMode="auto">
              <a:xfrm>
                <a:off x="1463316" y="1857545"/>
                <a:ext cx="101428" cy="9857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1" name="Oval 44"/>
              <p:cNvSpPr>
                <a:spLocks noChangeArrowheads="1"/>
              </p:cNvSpPr>
              <p:nvPr/>
            </p:nvSpPr>
            <p:spPr bwMode="auto">
              <a:xfrm>
                <a:off x="3585779" y="1863783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2" name="Oval 44"/>
              <p:cNvSpPr>
                <a:spLocks noChangeArrowheads="1"/>
              </p:cNvSpPr>
              <p:nvPr/>
            </p:nvSpPr>
            <p:spPr bwMode="auto">
              <a:xfrm>
                <a:off x="701984" y="2586208"/>
                <a:ext cx="100175" cy="9857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3" name="Oval 44"/>
              <p:cNvSpPr>
                <a:spLocks noChangeArrowheads="1"/>
              </p:cNvSpPr>
              <p:nvPr/>
            </p:nvSpPr>
            <p:spPr bwMode="auto">
              <a:xfrm>
                <a:off x="2210874" y="2621144"/>
                <a:ext cx="101427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4" name="Oval 44"/>
              <p:cNvSpPr>
                <a:spLocks noChangeArrowheads="1"/>
              </p:cNvSpPr>
              <p:nvPr/>
            </p:nvSpPr>
            <p:spPr bwMode="auto">
              <a:xfrm>
                <a:off x="2820691" y="2604924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5" name="Oval 44"/>
              <p:cNvSpPr>
                <a:spLocks noChangeArrowheads="1"/>
              </p:cNvSpPr>
              <p:nvPr/>
            </p:nvSpPr>
            <p:spPr bwMode="auto">
              <a:xfrm>
                <a:off x="4347111" y="2614905"/>
                <a:ext cx="100175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6" name="Oval 44"/>
              <p:cNvSpPr>
                <a:spLocks noChangeArrowheads="1"/>
              </p:cNvSpPr>
              <p:nvPr/>
            </p:nvSpPr>
            <p:spPr bwMode="auto">
              <a:xfrm>
                <a:off x="1470829" y="3372265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7" name="Oval 44"/>
              <p:cNvSpPr>
                <a:spLocks noChangeArrowheads="1"/>
              </p:cNvSpPr>
              <p:nvPr/>
            </p:nvSpPr>
            <p:spPr bwMode="auto">
              <a:xfrm>
                <a:off x="3584527" y="3377256"/>
                <a:ext cx="100175" cy="9857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8" name="Oval 44"/>
              <p:cNvSpPr>
                <a:spLocks noChangeArrowheads="1"/>
              </p:cNvSpPr>
              <p:nvPr/>
            </p:nvSpPr>
            <p:spPr bwMode="auto">
              <a:xfrm>
                <a:off x="382676" y="3659239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9" name="Oval 44"/>
              <p:cNvSpPr>
                <a:spLocks noChangeArrowheads="1"/>
              </p:cNvSpPr>
              <p:nvPr/>
            </p:nvSpPr>
            <p:spPr bwMode="auto">
              <a:xfrm>
                <a:off x="2525174" y="3655496"/>
                <a:ext cx="101428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4623845" y="3661734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1" name="Oval 44"/>
              <p:cNvSpPr>
                <a:spLocks noChangeArrowheads="1"/>
              </p:cNvSpPr>
              <p:nvPr/>
            </p:nvSpPr>
            <p:spPr bwMode="auto">
              <a:xfrm>
                <a:off x="686958" y="4738509"/>
                <a:ext cx="101428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2" name="Oval 44"/>
              <p:cNvSpPr>
                <a:spLocks noChangeArrowheads="1"/>
              </p:cNvSpPr>
              <p:nvPr/>
            </p:nvSpPr>
            <p:spPr bwMode="auto">
              <a:xfrm>
                <a:off x="2244683" y="4707316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3" name="Oval 44"/>
              <p:cNvSpPr>
                <a:spLocks noChangeArrowheads="1"/>
              </p:cNvSpPr>
              <p:nvPr/>
            </p:nvSpPr>
            <p:spPr bwMode="auto">
              <a:xfrm>
                <a:off x="2820691" y="4686105"/>
                <a:ext cx="101428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8" name="Oval 44"/>
              <p:cNvSpPr>
                <a:spLocks noChangeArrowheads="1"/>
              </p:cNvSpPr>
              <p:nvPr/>
            </p:nvSpPr>
            <p:spPr bwMode="auto">
              <a:xfrm>
                <a:off x="4349615" y="4702325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0" name="Oval 44"/>
              <p:cNvSpPr>
                <a:spLocks noChangeArrowheads="1"/>
              </p:cNvSpPr>
              <p:nvPr/>
            </p:nvSpPr>
            <p:spPr bwMode="auto">
              <a:xfrm>
                <a:off x="1449542" y="5490878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1" name="Oval 44"/>
              <p:cNvSpPr>
                <a:spLocks noChangeArrowheads="1"/>
              </p:cNvSpPr>
              <p:nvPr/>
            </p:nvSpPr>
            <p:spPr bwMode="auto">
              <a:xfrm>
                <a:off x="3588284" y="5467172"/>
                <a:ext cx="100175" cy="9856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2" name="Oval 44"/>
              <p:cNvSpPr>
                <a:spLocks noChangeArrowheads="1"/>
              </p:cNvSpPr>
              <p:nvPr/>
            </p:nvSpPr>
            <p:spPr bwMode="auto">
              <a:xfrm>
                <a:off x="403963" y="5742916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3" name="Oval 44"/>
              <p:cNvSpPr>
                <a:spLocks noChangeArrowheads="1"/>
              </p:cNvSpPr>
              <p:nvPr/>
            </p:nvSpPr>
            <p:spPr bwMode="auto">
              <a:xfrm>
                <a:off x="2532687" y="5764127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4" name="Oval 44"/>
              <p:cNvSpPr>
                <a:spLocks noChangeArrowheads="1"/>
              </p:cNvSpPr>
              <p:nvPr/>
            </p:nvSpPr>
            <p:spPr bwMode="auto">
              <a:xfrm>
                <a:off x="4616332" y="5745411"/>
                <a:ext cx="100175" cy="998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56" name="TextBox 55"/>
          <p:cNvSpPr txBox="1"/>
          <p:nvPr/>
        </p:nvSpPr>
        <p:spPr>
          <a:xfrm>
            <a:off x="563880" y="-15240"/>
            <a:ext cx="80155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Доказать, что точки пересечения дуг лежат на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линейках клеточек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Группа 43"/>
          <p:cNvGrpSpPr>
            <a:grpSpLocks/>
          </p:cNvGrpSpPr>
          <p:nvPr/>
        </p:nvGrpSpPr>
        <p:grpSpPr bwMode="auto">
          <a:xfrm>
            <a:off x="2400300" y="2043113"/>
            <a:ext cx="4267200" cy="4259262"/>
            <a:chOff x="434051" y="1585537"/>
            <a:chExt cx="4267509" cy="4259840"/>
          </a:xfrm>
        </p:grpSpPr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443577" y="1585537"/>
              <a:ext cx="4257983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>
              <a:off x="443577" y="2641367"/>
              <a:ext cx="425798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 bwMode="auto">
            <a:xfrm>
              <a:off x="443577" y="3695610"/>
              <a:ext cx="4257983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 bwMode="auto">
            <a:xfrm>
              <a:off x="443577" y="4748266"/>
              <a:ext cx="4257983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 bwMode="auto">
            <a:xfrm>
              <a:off x="443577" y="5804096"/>
              <a:ext cx="4257983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 bwMode="auto">
            <a:xfrm rot="5400000">
              <a:off x="462495" y="3695611"/>
              <a:ext cx="4220148" cy="0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 bwMode="auto">
            <a:xfrm rot="5400000">
              <a:off x="-601207" y="3694023"/>
              <a:ext cx="4220148" cy="3175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 bwMode="auto">
            <a:xfrm rot="5400000">
              <a:off x="-1665704" y="3694817"/>
              <a:ext cx="4220148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 bwMode="auto">
            <a:xfrm rot="5400000">
              <a:off x="2590693" y="3694817"/>
              <a:ext cx="4220148" cy="1587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 bwMode="auto">
            <a:xfrm rot="5400000">
              <a:off x="1525403" y="3694817"/>
              <a:ext cx="4220148" cy="1588"/>
            </a:xfrm>
            <a:prstGeom prst="line">
              <a:avLst/>
            </a:prstGeom>
            <a:noFill/>
            <a:ln w="3175">
              <a:prstDash val="sysDot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84" name="Дуга 102"/>
            <p:cNvSpPr>
              <a:spLocks noChangeArrowheads="1"/>
            </p:cNvSpPr>
            <p:nvPr/>
          </p:nvSpPr>
          <p:spPr bwMode="auto">
            <a:xfrm rot="5400000">
              <a:off x="452969" y="1576145"/>
              <a:ext cx="4218559" cy="4256396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5" name="Дуга 84"/>
            <p:cNvSpPr/>
            <p:nvPr/>
          </p:nvSpPr>
          <p:spPr bwMode="auto">
            <a:xfrm>
              <a:off x="434051" y="1626818"/>
              <a:ext cx="4257983" cy="4218559"/>
            </a:xfrm>
            <a:prstGeom prst="arc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6" name="Дуга 104"/>
            <p:cNvSpPr>
              <a:spLocks noChangeArrowheads="1"/>
            </p:cNvSpPr>
            <p:nvPr/>
          </p:nvSpPr>
          <p:spPr bwMode="auto">
            <a:xfrm rot="16200000">
              <a:off x="452969" y="1607900"/>
              <a:ext cx="4218559" cy="4256396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7" name="Дуга 103"/>
            <p:cNvSpPr>
              <a:spLocks noChangeArrowheads="1"/>
            </p:cNvSpPr>
            <p:nvPr/>
          </p:nvSpPr>
          <p:spPr bwMode="auto">
            <a:xfrm rot="10800000">
              <a:off x="434051" y="1633168"/>
              <a:ext cx="4256396" cy="4185218"/>
            </a:xfrm>
            <a:custGeom>
              <a:avLst/>
              <a:gdLst>
                <a:gd name="T0" fmla="*/ 1428869 w 2857735"/>
                <a:gd name="T1" fmla="*/ 0 h 2857670"/>
                <a:gd name="T2" fmla="*/ 1428868 w 2857735"/>
                <a:gd name="T3" fmla="*/ 1428835 h 2857670"/>
                <a:gd name="T4" fmla="*/ 2857735 w 2857735"/>
                <a:gd name="T5" fmla="*/ 1428835 h 2857670"/>
                <a:gd name="T6" fmla="*/ 11796480 60000 65536"/>
                <a:gd name="T7" fmla="*/ 11796480 60000 65536"/>
                <a:gd name="T8" fmla="*/ 5898240 60000 65536"/>
                <a:gd name="T9" fmla="*/ 1428869 w 2857735"/>
                <a:gd name="T10" fmla="*/ 0 h 2857670"/>
                <a:gd name="T11" fmla="*/ 2857735 w 2857735"/>
                <a:gd name="T12" fmla="*/ 1428835 h 2857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735" h="2857670" stroke="0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  <a:lnTo>
                    <a:pt x="1428868" y="1428835"/>
                  </a:lnTo>
                  <a:close/>
                </a:path>
                <a:path w="2857735" h="2857670" fill="none">
                  <a:moveTo>
                    <a:pt x="1428869" y="0"/>
                  </a:moveTo>
                  <a:lnTo>
                    <a:pt x="1428868" y="0"/>
                  </a:lnTo>
                  <a:cubicBezTo>
                    <a:pt x="2218010" y="1"/>
                    <a:pt x="2857735" y="639712"/>
                    <a:pt x="2857735" y="1428835"/>
                  </a:cubicBezTo>
                  <a:cubicBezTo>
                    <a:pt x="2857735" y="1428835"/>
                    <a:pt x="2857734" y="1428836"/>
                    <a:pt x="2857734" y="1428837"/>
                  </a:cubicBezTo>
                </a:path>
              </a:pathLst>
            </a:custGeom>
            <a:noFill/>
            <a:ln w="76200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35" name="Дуга 102"/>
          <p:cNvSpPr>
            <a:spLocks noChangeArrowheads="1"/>
          </p:cNvSpPr>
          <p:nvPr/>
        </p:nvSpPr>
        <p:spPr bwMode="auto">
          <a:xfrm rot="16200000">
            <a:off x="4568825" y="2057400"/>
            <a:ext cx="4217988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" name="Дуга 102"/>
          <p:cNvSpPr>
            <a:spLocks noChangeArrowheads="1"/>
          </p:cNvSpPr>
          <p:nvPr/>
        </p:nvSpPr>
        <p:spPr bwMode="auto">
          <a:xfrm rot="5400000">
            <a:off x="2413000" y="-61913"/>
            <a:ext cx="4217988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" name="Дуга 102"/>
          <p:cNvSpPr>
            <a:spLocks noChangeArrowheads="1"/>
          </p:cNvSpPr>
          <p:nvPr/>
        </p:nvSpPr>
        <p:spPr bwMode="auto">
          <a:xfrm rot="10800000">
            <a:off x="4559300" y="-84138"/>
            <a:ext cx="4217988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Дуга 29"/>
          <p:cNvSpPr/>
          <p:nvPr/>
        </p:nvSpPr>
        <p:spPr bwMode="auto">
          <a:xfrm>
            <a:off x="304800" y="4168775"/>
            <a:ext cx="4259263" cy="4217988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Дуга 102"/>
          <p:cNvSpPr>
            <a:spLocks noChangeArrowheads="1"/>
          </p:cNvSpPr>
          <p:nvPr/>
        </p:nvSpPr>
        <p:spPr bwMode="auto">
          <a:xfrm rot="16200000">
            <a:off x="2474913" y="4141788"/>
            <a:ext cx="4217987" cy="4256087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Дуга 102"/>
          <p:cNvSpPr>
            <a:spLocks noChangeArrowheads="1"/>
          </p:cNvSpPr>
          <p:nvPr/>
        </p:nvSpPr>
        <p:spPr bwMode="auto">
          <a:xfrm rot="5400000">
            <a:off x="319088" y="2022475"/>
            <a:ext cx="4217988" cy="4256087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Дуга 32"/>
          <p:cNvSpPr/>
          <p:nvPr/>
        </p:nvSpPr>
        <p:spPr bwMode="auto">
          <a:xfrm>
            <a:off x="292100" y="2065338"/>
            <a:ext cx="4257675" cy="4219575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" name="Дуга 102"/>
          <p:cNvSpPr>
            <a:spLocks noChangeArrowheads="1"/>
          </p:cNvSpPr>
          <p:nvPr/>
        </p:nvSpPr>
        <p:spPr bwMode="auto">
          <a:xfrm rot="5400000">
            <a:off x="304800" y="-80963"/>
            <a:ext cx="4217988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8" name="Дуга 102"/>
          <p:cNvSpPr>
            <a:spLocks noChangeArrowheads="1"/>
          </p:cNvSpPr>
          <p:nvPr/>
        </p:nvSpPr>
        <p:spPr bwMode="auto">
          <a:xfrm rot="10800000">
            <a:off x="2451100" y="-103188"/>
            <a:ext cx="4217988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9" name="Дуга 38"/>
          <p:cNvSpPr/>
          <p:nvPr/>
        </p:nvSpPr>
        <p:spPr bwMode="auto">
          <a:xfrm>
            <a:off x="2393950" y="4168775"/>
            <a:ext cx="4257675" cy="4217988"/>
          </a:xfrm>
          <a:prstGeom prst="arc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" name="Дуга 102"/>
          <p:cNvSpPr>
            <a:spLocks noChangeArrowheads="1"/>
          </p:cNvSpPr>
          <p:nvPr/>
        </p:nvSpPr>
        <p:spPr bwMode="auto">
          <a:xfrm rot="16200000">
            <a:off x="4563269" y="4140994"/>
            <a:ext cx="4217987" cy="4257675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" name="Дуга 102"/>
          <p:cNvSpPr>
            <a:spLocks noChangeArrowheads="1"/>
          </p:cNvSpPr>
          <p:nvPr/>
        </p:nvSpPr>
        <p:spPr bwMode="auto">
          <a:xfrm rot="10800000">
            <a:off x="4554538" y="2000250"/>
            <a:ext cx="4217987" cy="4256088"/>
          </a:xfrm>
          <a:custGeom>
            <a:avLst/>
            <a:gdLst>
              <a:gd name="T0" fmla="*/ 1428837 w 2857670"/>
              <a:gd name="T1" fmla="*/ 0 h 2857735"/>
              <a:gd name="T2" fmla="*/ 1428835 w 2857670"/>
              <a:gd name="T3" fmla="*/ 1428868 h 2857735"/>
              <a:gd name="T4" fmla="*/ 2857670 w 2857670"/>
              <a:gd name="T5" fmla="*/ 1428868 h 2857735"/>
              <a:gd name="T6" fmla="*/ 11796480 60000 65536"/>
              <a:gd name="T7" fmla="*/ 11796480 60000 65536"/>
              <a:gd name="T8" fmla="*/ 5898240 60000 65536"/>
              <a:gd name="T9" fmla="*/ 1428837 w 2857670"/>
              <a:gd name="T10" fmla="*/ 0 h 2857735"/>
              <a:gd name="T11" fmla="*/ 2857670 w 2857670"/>
              <a:gd name="T12" fmla="*/ 1428868 h 2857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670" h="2857735" stroke="0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  <a:lnTo>
                  <a:pt x="1428835" y="1428868"/>
                </a:lnTo>
                <a:close/>
              </a:path>
              <a:path w="2857670" h="2857735" fill="none">
                <a:moveTo>
                  <a:pt x="1428837" y="0"/>
                </a:moveTo>
                <a:lnTo>
                  <a:pt x="1428836" y="0"/>
                </a:lnTo>
                <a:cubicBezTo>
                  <a:pt x="2217959" y="1"/>
                  <a:pt x="2857670" y="639726"/>
                  <a:pt x="2857670" y="1428868"/>
                </a:cubicBezTo>
                <a:cubicBezTo>
                  <a:pt x="2857670" y="1428868"/>
                  <a:pt x="2857669" y="1428869"/>
                  <a:pt x="2857669" y="1428870"/>
                </a:cubicBezTo>
              </a:path>
            </a:pathLst>
          </a:custGeom>
          <a:noFill/>
          <a:ln w="76200">
            <a:prstDash val="solid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687" name="TextBox 63"/>
          <p:cNvSpPr txBox="1">
            <a:spLocks noChangeArrowheads="1"/>
          </p:cNvSpPr>
          <p:nvPr/>
        </p:nvSpPr>
        <p:spPr bwMode="auto">
          <a:xfrm>
            <a:off x="1072198" y="341948"/>
            <a:ext cx="696825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Найти длину дуг одинаковых окружностей,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образующих </a:t>
            </a:r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узор в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квадрате 4кл.×4кл.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Группа 95"/>
          <p:cNvGrpSpPr/>
          <p:nvPr/>
        </p:nvGrpSpPr>
        <p:grpSpPr>
          <a:xfrm>
            <a:off x="1444626" y="219076"/>
            <a:ext cx="6184899" cy="6324600"/>
            <a:chOff x="-584200" y="-2038350"/>
            <a:chExt cx="10799763" cy="10801350"/>
          </a:xfrm>
        </p:grpSpPr>
        <p:sp>
          <p:nvSpPr>
            <p:cNvPr id="35" name="Дуга 102"/>
            <p:cNvSpPr>
              <a:spLocks noChangeArrowheads="1"/>
            </p:cNvSpPr>
            <p:nvPr/>
          </p:nvSpPr>
          <p:spPr bwMode="auto">
            <a:xfrm rot="16200000">
              <a:off x="4833938" y="719137"/>
              <a:ext cx="5367338" cy="539591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6" name="Дуга 102"/>
            <p:cNvSpPr>
              <a:spLocks noChangeArrowheads="1"/>
            </p:cNvSpPr>
            <p:nvPr/>
          </p:nvSpPr>
          <p:spPr bwMode="auto">
            <a:xfrm rot="5400000">
              <a:off x="2102644" y="-1977231"/>
              <a:ext cx="5365750" cy="5395912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0" name="Дуга 29"/>
            <p:cNvSpPr/>
            <p:nvPr/>
          </p:nvSpPr>
          <p:spPr bwMode="auto">
            <a:xfrm>
              <a:off x="-560388" y="3395663"/>
              <a:ext cx="5397501" cy="5367337"/>
            </a:xfrm>
            <a:prstGeom prst="arc">
              <a:avLst/>
            </a:prstGeom>
            <a:ln w="31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Дуга 102"/>
            <p:cNvSpPr>
              <a:spLocks noChangeArrowheads="1"/>
            </p:cNvSpPr>
            <p:nvPr/>
          </p:nvSpPr>
          <p:spPr bwMode="auto">
            <a:xfrm rot="16200000">
              <a:off x="2180432" y="3371056"/>
              <a:ext cx="5365750" cy="539591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2" name="Дуга 102"/>
            <p:cNvSpPr>
              <a:spLocks noChangeArrowheads="1"/>
            </p:cNvSpPr>
            <p:nvPr/>
          </p:nvSpPr>
          <p:spPr bwMode="auto">
            <a:xfrm rot="5400000">
              <a:off x="-552450" y="674687"/>
              <a:ext cx="5367338" cy="539591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3" name="Дуга 32"/>
            <p:cNvSpPr/>
            <p:nvPr/>
          </p:nvSpPr>
          <p:spPr bwMode="auto">
            <a:xfrm>
              <a:off x="-577850" y="720725"/>
              <a:ext cx="5397500" cy="5367338"/>
            </a:xfrm>
            <a:prstGeom prst="arc">
              <a:avLst/>
            </a:prstGeom>
            <a:ln w="31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8" name="Дуга 102"/>
            <p:cNvSpPr>
              <a:spLocks noChangeArrowheads="1"/>
            </p:cNvSpPr>
            <p:nvPr/>
          </p:nvSpPr>
          <p:spPr bwMode="auto">
            <a:xfrm rot="10800000">
              <a:off x="2160588" y="-2038350"/>
              <a:ext cx="5346700" cy="541496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9" name="Дуга 38"/>
            <p:cNvSpPr/>
            <p:nvPr/>
          </p:nvSpPr>
          <p:spPr bwMode="auto">
            <a:xfrm>
              <a:off x="2087563" y="3395663"/>
              <a:ext cx="5397500" cy="5367337"/>
            </a:xfrm>
            <a:prstGeom prst="arc">
              <a:avLst/>
            </a:prstGeom>
            <a:ln w="31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1" name="Дуга 102"/>
            <p:cNvSpPr>
              <a:spLocks noChangeArrowheads="1"/>
            </p:cNvSpPr>
            <p:nvPr/>
          </p:nvSpPr>
          <p:spPr bwMode="auto">
            <a:xfrm rot="10800000">
              <a:off x="4826000" y="636588"/>
              <a:ext cx="5346700" cy="5414962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6" name="Хорда 55"/>
            <p:cNvSpPr/>
            <p:nvPr/>
          </p:nvSpPr>
          <p:spPr>
            <a:xfrm rot="2425706">
              <a:off x="2452688" y="3184525"/>
              <a:ext cx="3024187" cy="4271963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Хорда 57"/>
            <p:cNvSpPr/>
            <p:nvPr/>
          </p:nvSpPr>
          <p:spPr>
            <a:xfrm rot="2425706">
              <a:off x="5143500" y="482600"/>
              <a:ext cx="3024188" cy="4271963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Хорда 58"/>
            <p:cNvSpPr/>
            <p:nvPr/>
          </p:nvSpPr>
          <p:spPr>
            <a:xfrm rot="13217560">
              <a:off x="1489075" y="2014538"/>
              <a:ext cx="3024188" cy="4271962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0" name="Хорда 59"/>
            <p:cNvSpPr/>
            <p:nvPr/>
          </p:nvSpPr>
          <p:spPr>
            <a:xfrm rot="13220769">
              <a:off x="4156075" y="-660400"/>
              <a:ext cx="3024188" cy="4271963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7" name="Хорда 56"/>
            <p:cNvSpPr/>
            <p:nvPr/>
          </p:nvSpPr>
          <p:spPr>
            <a:xfrm rot="7905361">
              <a:off x="1387475" y="415926"/>
              <a:ext cx="3024187" cy="4271962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Хорда 60"/>
            <p:cNvSpPr/>
            <p:nvPr/>
          </p:nvSpPr>
          <p:spPr>
            <a:xfrm rot="18694059">
              <a:off x="2588419" y="-572293"/>
              <a:ext cx="3022600" cy="4271962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2" name="Хорда 61"/>
            <p:cNvSpPr/>
            <p:nvPr/>
          </p:nvSpPr>
          <p:spPr>
            <a:xfrm rot="7902565">
              <a:off x="4077494" y="3110707"/>
              <a:ext cx="3022600" cy="4271962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Хорда 63"/>
            <p:cNvSpPr/>
            <p:nvPr/>
          </p:nvSpPr>
          <p:spPr>
            <a:xfrm rot="18712189">
              <a:off x="5222082" y="2123281"/>
              <a:ext cx="3022600" cy="4271963"/>
            </a:xfrm>
            <a:prstGeom prst="chord">
              <a:avLst>
                <a:gd name="adj1" fmla="val 7063260"/>
                <a:gd name="adj2" fmla="val 15182365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95" name="Группа 94"/>
            <p:cNvGrpSpPr/>
            <p:nvPr/>
          </p:nvGrpSpPr>
          <p:grpSpPr>
            <a:xfrm>
              <a:off x="2044065" y="641350"/>
              <a:ext cx="5503864" cy="5507038"/>
              <a:chOff x="2044065" y="641350"/>
              <a:chExt cx="5503864" cy="5507038"/>
            </a:xfrm>
          </p:grpSpPr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2098040" y="641350"/>
                <a:ext cx="128588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8" name="Oval 44"/>
              <p:cNvSpPr>
                <a:spLocks noChangeArrowheads="1"/>
              </p:cNvSpPr>
              <p:nvPr/>
            </p:nvSpPr>
            <p:spPr bwMode="auto">
              <a:xfrm>
                <a:off x="4777740" y="671513"/>
                <a:ext cx="128588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9" name="Oval 44"/>
              <p:cNvSpPr>
                <a:spLocks noChangeArrowheads="1"/>
              </p:cNvSpPr>
              <p:nvPr/>
            </p:nvSpPr>
            <p:spPr bwMode="auto">
              <a:xfrm>
                <a:off x="7417753" y="687388"/>
                <a:ext cx="127000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0" name="Oval 44"/>
              <p:cNvSpPr>
                <a:spLocks noChangeArrowheads="1"/>
              </p:cNvSpPr>
              <p:nvPr/>
            </p:nvSpPr>
            <p:spPr bwMode="auto">
              <a:xfrm>
                <a:off x="3414078" y="1050925"/>
                <a:ext cx="128587" cy="125413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1" name="Oval 44"/>
              <p:cNvSpPr>
                <a:spLocks noChangeArrowheads="1"/>
              </p:cNvSpPr>
              <p:nvPr/>
            </p:nvSpPr>
            <p:spPr bwMode="auto">
              <a:xfrm>
                <a:off x="6104890" y="1058863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72" name="Oval 44"/>
              <p:cNvSpPr>
                <a:spLocks noChangeArrowheads="1"/>
              </p:cNvSpPr>
              <p:nvPr/>
            </p:nvSpPr>
            <p:spPr bwMode="auto">
              <a:xfrm>
                <a:off x="2448878" y="1978024"/>
                <a:ext cx="127000" cy="125413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3" name="Oval 44"/>
              <p:cNvSpPr>
                <a:spLocks noChangeArrowheads="1"/>
              </p:cNvSpPr>
              <p:nvPr/>
            </p:nvSpPr>
            <p:spPr bwMode="auto">
              <a:xfrm>
                <a:off x="4361815" y="2022475"/>
                <a:ext cx="128588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4" name="Oval 44"/>
              <p:cNvSpPr>
                <a:spLocks noChangeArrowheads="1"/>
              </p:cNvSpPr>
              <p:nvPr/>
            </p:nvSpPr>
            <p:spPr bwMode="auto">
              <a:xfrm>
                <a:off x="5134928" y="2001838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5" name="Oval 44"/>
              <p:cNvSpPr>
                <a:spLocks noChangeArrowheads="1"/>
              </p:cNvSpPr>
              <p:nvPr/>
            </p:nvSpPr>
            <p:spPr bwMode="auto">
              <a:xfrm>
                <a:off x="7070090" y="2014538"/>
                <a:ext cx="127000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6" name="Oval 44"/>
              <p:cNvSpPr>
                <a:spLocks noChangeArrowheads="1"/>
              </p:cNvSpPr>
              <p:nvPr/>
            </p:nvSpPr>
            <p:spPr bwMode="auto">
              <a:xfrm>
                <a:off x="3423603" y="2978149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7" name="Oval 44"/>
              <p:cNvSpPr>
                <a:spLocks noChangeArrowheads="1"/>
              </p:cNvSpPr>
              <p:nvPr/>
            </p:nvSpPr>
            <p:spPr bwMode="auto">
              <a:xfrm>
                <a:off x="6103303" y="2984500"/>
                <a:ext cx="127000" cy="125413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8" name="Oval 44"/>
              <p:cNvSpPr>
                <a:spLocks noChangeArrowheads="1"/>
              </p:cNvSpPr>
              <p:nvPr/>
            </p:nvSpPr>
            <p:spPr bwMode="auto">
              <a:xfrm>
                <a:off x="2044065" y="3343275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0" name="Oval 44"/>
              <p:cNvSpPr>
                <a:spLocks noChangeArrowheads="1"/>
              </p:cNvSpPr>
              <p:nvPr/>
            </p:nvSpPr>
            <p:spPr bwMode="auto">
              <a:xfrm>
                <a:off x="7420929" y="3346450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1" name="Oval 44"/>
              <p:cNvSpPr>
                <a:spLocks noChangeArrowheads="1"/>
              </p:cNvSpPr>
              <p:nvPr/>
            </p:nvSpPr>
            <p:spPr bwMode="auto">
              <a:xfrm>
                <a:off x="2429828" y="4716463"/>
                <a:ext cx="128587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2" name="Oval 44"/>
              <p:cNvSpPr>
                <a:spLocks noChangeArrowheads="1"/>
              </p:cNvSpPr>
              <p:nvPr/>
            </p:nvSpPr>
            <p:spPr bwMode="auto">
              <a:xfrm>
                <a:off x="4404678" y="4676775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3" name="Oval 44"/>
              <p:cNvSpPr>
                <a:spLocks noChangeArrowheads="1"/>
              </p:cNvSpPr>
              <p:nvPr/>
            </p:nvSpPr>
            <p:spPr bwMode="auto">
              <a:xfrm>
                <a:off x="5134928" y="4649788"/>
                <a:ext cx="128587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8" name="Oval 44"/>
              <p:cNvSpPr>
                <a:spLocks noChangeArrowheads="1"/>
              </p:cNvSpPr>
              <p:nvPr/>
            </p:nvSpPr>
            <p:spPr bwMode="auto">
              <a:xfrm>
                <a:off x="7073265" y="4670425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0" name="Oval 44"/>
              <p:cNvSpPr>
                <a:spLocks noChangeArrowheads="1"/>
              </p:cNvSpPr>
              <p:nvPr/>
            </p:nvSpPr>
            <p:spPr bwMode="auto">
              <a:xfrm>
                <a:off x="3396615" y="5673725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1" name="Oval 44"/>
              <p:cNvSpPr>
                <a:spLocks noChangeArrowheads="1"/>
              </p:cNvSpPr>
              <p:nvPr/>
            </p:nvSpPr>
            <p:spPr bwMode="auto">
              <a:xfrm>
                <a:off x="6108065" y="5643563"/>
                <a:ext cx="127000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2" name="Oval 44"/>
              <p:cNvSpPr>
                <a:spLocks noChangeArrowheads="1"/>
              </p:cNvSpPr>
              <p:nvPr/>
            </p:nvSpPr>
            <p:spPr bwMode="auto">
              <a:xfrm>
                <a:off x="2071053" y="5994400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3" name="Oval 44"/>
              <p:cNvSpPr>
                <a:spLocks noChangeArrowheads="1"/>
              </p:cNvSpPr>
              <p:nvPr/>
            </p:nvSpPr>
            <p:spPr bwMode="auto">
              <a:xfrm>
                <a:off x="4769803" y="6021388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4" name="Oval 44"/>
              <p:cNvSpPr>
                <a:spLocks noChangeArrowheads="1"/>
              </p:cNvSpPr>
              <p:nvPr/>
            </p:nvSpPr>
            <p:spPr bwMode="auto">
              <a:xfrm>
                <a:off x="7411404" y="5997576"/>
                <a:ext cx="127000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9" name="Oval 44"/>
              <p:cNvSpPr>
                <a:spLocks noChangeArrowheads="1"/>
              </p:cNvSpPr>
              <p:nvPr/>
            </p:nvSpPr>
            <p:spPr bwMode="auto">
              <a:xfrm>
                <a:off x="4760278" y="3338513"/>
                <a:ext cx="128587" cy="125412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4" name="Oval 44"/>
              <p:cNvSpPr>
                <a:spLocks noChangeArrowheads="1"/>
              </p:cNvSpPr>
              <p:nvPr/>
            </p:nvSpPr>
            <p:spPr bwMode="auto">
              <a:xfrm>
                <a:off x="3414078" y="3706813"/>
                <a:ext cx="128587" cy="127000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3" name="Oval 44"/>
              <p:cNvSpPr>
                <a:spLocks noChangeArrowheads="1"/>
              </p:cNvSpPr>
              <p:nvPr/>
            </p:nvSpPr>
            <p:spPr bwMode="auto">
              <a:xfrm>
                <a:off x="6101716" y="3702050"/>
                <a:ext cx="127000" cy="125413"/>
              </a:xfrm>
              <a:prstGeom prst="ellipse">
                <a:avLst/>
              </a:prstGeom>
              <a:ln w="3175">
                <a:headEnd/>
                <a:tailEnd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89" name="Группа 88"/>
              <p:cNvGrpSpPr/>
              <p:nvPr/>
            </p:nvGrpSpPr>
            <p:grpSpPr>
              <a:xfrm>
                <a:off x="2105977" y="704850"/>
                <a:ext cx="5408614" cy="5419725"/>
                <a:chOff x="2105977" y="704850"/>
                <a:chExt cx="5408614" cy="5419725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 bwMode="auto">
                <a:xfrm>
                  <a:off x="2118678" y="704850"/>
                  <a:ext cx="5395913" cy="3174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 bwMode="auto">
                <a:xfrm>
                  <a:off x="2118678" y="2047875"/>
                  <a:ext cx="5395913" cy="1588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 bwMode="auto">
                <a:xfrm>
                  <a:off x="2118679" y="3389313"/>
                  <a:ext cx="5395912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 bwMode="auto">
                <a:xfrm>
                  <a:off x="2118678" y="4729164"/>
                  <a:ext cx="5395913" cy="3174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 bwMode="auto">
                <a:xfrm>
                  <a:off x="2118678" y="6072189"/>
                  <a:ext cx="5395913" cy="3174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 bwMode="auto">
                <a:xfrm rot="5400000">
                  <a:off x="2130583" y="3390107"/>
                  <a:ext cx="5370513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 bwMode="auto">
                <a:xfrm rot="5400000">
                  <a:off x="782796" y="3388519"/>
                  <a:ext cx="5370513" cy="317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 bwMode="auto">
                <a:xfrm rot="5400000">
                  <a:off x="-565785" y="3389314"/>
                  <a:ext cx="5370513" cy="158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 bwMode="auto">
                <a:xfrm rot="5400000">
                  <a:off x="4827745" y="3388519"/>
                  <a:ext cx="5370513" cy="317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auto">
                <a:xfrm rot="5400000">
                  <a:off x="3479164" y="3389314"/>
                  <a:ext cx="5370513" cy="158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sp>
              <p:nvSpPr>
                <p:cNvPr id="84" name="Дуга 102"/>
                <p:cNvSpPr>
                  <a:spLocks noChangeArrowheads="1"/>
                </p:cNvSpPr>
                <p:nvPr/>
              </p:nvSpPr>
              <p:spPr bwMode="auto">
                <a:xfrm rot="5400000">
                  <a:off x="2120265" y="703262"/>
                  <a:ext cx="5365751" cy="5394326"/>
                </a:xfrm>
                <a:custGeom>
                  <a:avLst/>
                  <a:gdLst>
                    <a:gd name="T0" fmla="*/ 1428837 w 2857670"/>
                    <a:gd name="T1" fmla="*/ 0 h 2857735"/>
                    <a:gd name="T2" fmla="*/ 1428835 w 2857670"/>
                    <a:gd name="T3" fmla="*/ 1428868 h 2857735"/>
                    <a:gd name="T4" fmla="*/ 2857670 w 2857670"/>
                    <a:gd name="T5" fmla="*/ 1428868 h 2857735"/>
                    <a:gd name="T6" fmla="*/ 11796480 60000 65536"/>
                    <a:gd name="T7" fmla="*/ 11796480 60000 65536"/>
                    <a:gd name="T8" fmla="*/ 5898240 60000 65536"/>
                    <a:gd name="T9" fmla="*/ 1428837 w 2857670"/>
                    <a:gd name="T10" fmla="*/ 0 h 2857735"/>
                    <a:gd name="T11" fmla="*/ 2857670 w 2857670"/>
                    <a:gd name="T12" fmla="*/ 1428868 h 28577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670" h="2857735" stroke="0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  <a:lnTo>
                        <a:pt x="1428835" y="1428868"/>
                      </a:lnTo>
                      <a:close/>
                    </a:path>
                    <a:path w="2857670" h="2857735" fill="none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</a:path>
                  </a:pathLst>
                </a:custGeom>
                <a:noFill/>
                <a:ln w="3175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10800000"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5" name="Дуга 84"/>
                <p:cNvSpPr/>
                <p:nvPr/>
              </p:nvSpPr>
              <p:spPr bwMode="auto">
                <a:xfrm>
                  <a:off x="2105977" y="757237"/>
                  <a:ext cx="5395913" cy="5367337"/>
                </a:xfrm>
                <a:prstGeom prst="arc">
                  <a:avLst/>
                </a:prstGeom>
                <a:ln w="3175"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6" name="Дуга 104"/>
                <p:cNvSpPr>
                  <a:spLocks noChangeArrowheads="1"/>
                </p:cNvSpPr>
                <p:nvPr/>
              </p:nvSpPr>
              <p:spPr bwMode="auto">
                <a:xfrm rot="16200000">
                  <a:off x="2119471" y="743744"/>
                  <a:ext cx="5367337" cy="5394326"/>
                </a:xfrm>
                <a:custGeom>
                  <a:avLst/>
                  <a:gdLst>
                    <a:gd name="T0" fmla="*/ 1428837 w 2857670"/>
                    <a:gd name="T1" fmla="*/ 0 h 2857735"/>
                    <a:gd name="T2" fmla="*/ 1428835 w 2857670"/>
                    <a:gd name="T3" fmla="*/ 1428868 h 2857735"/>
                    <a:gd name="T4" fmla="*/ 2857670 w 2857670"/>
                    <a:gd name="T5" fmla="*/ 1428868 h 2857735"/>
                    <a:gd name="T6" fmla="*/ 11796480 60000 65536"/>
                    <a:gd name="T7" fmla="*/ 11796480 60000 65536"/>
                    <a:gd name="T8" fmla="*/ 5898240 60000 65536"/>
                    <a:gd name="T9" fmla="*/ 1428837 w 2857670"/>
                    <a:gd name="T10" fmla="*/ 0 h 2857735"/>
                    <a:gd name="T11" fmla="*/ 2857670 w 2857670"/>
                    <a:gd name="T12" fmla="*/ 1428868 h 28577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670" h="2857735" stroke="0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  <a:lnTo>
                        <a:pt x="1428835" y="1428868"/>
                      </a:lnTo>
                      <a:close/>
                    </a:path>
                    <a:path w="2857670" h="2857735" fill="none">
                      <a:moveTo>
                        <a:pt x="1428837" y="0"/>
                      </a:moveTo>
                      <a:lnTo>
                        <a:pt x="1428836" y="0"/>
                      </a:lnTo>
                      <a:cubicBezTo>
                        <a:pt x="2217959" y="1"/>
                        <a:pt x="2857670" y="639726"/>
                        <a:pt x="2857670" y="1428868"/>
                      </a:cubicBezTo>
                      <a:cubicBezTo>
                        <a:pt x="2857670" y="1428868"/>
                        <a:pt x="2857669" y="1428869"/>
                        <a:pt x="2857669" y="1428870"/>
                      </a:cubicBezTo>
                    </a:path>
                  </a:pathLst>
                </a:custGeom>
                <a:noFill/>
                <a:ln w="3175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vert="eaVert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87" name="Дуга 103"/>
                <p:cNvSpPr>
                  <a:spLocks noChangeArrowheads="1"/>
                </p:cNvSpPr>
                <p:nvPr/>
              </p:nvSpPr>
              <p:spPr bwMode="auto">
                <a:xfrm rot="10800000">
                  <a:off x="2105977" y="765175"/>
                  <a:ext cx="5394326" cy="5326064"/>
                </a:xfrm>
                <a:custGeom>
                  <a:avLst/>
                  <a:gdLst>
                    <a:gd name="T0" fmla="*/ 1428869 w 2857735"/>
                    <a:gd name="T1" fmla="*/ 0 h 2857670"/>
                    <a:gd name="T2" fmla="*/ 1428868 w 2857735"/>
                    <a:gd name="T3" fmla="*/ 1428835 h 2857670"/>
                    <a:gd name="T4" fmla="*/ 2857735 w 2857735"/>
                    <a:gd name="T5" fmla="*/ 1428835 h 2857670"/>
                    <a:gd name="T6" fmla="*/ 11796480 60000 65536"/>
                    <a:gd name="T7" fmla="*/ 11796480 60000 65536"/>
                    <a:gd name="T8" fmla="*/ 5898240 60000 65536"/>
                    <a:gd name="T9" fmla="*/ 1428869 w 2857735"/>
                    <a:gd name="T10" fmla="*/ 0 h 2857670"/>
                    <a:gd name="T11" fmla="*/ 2857735 w 2857735"/>
                    <a:gd name="T12" fmla="*/ 1428835 h 28576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57735" h="2857670" stroke="0">
                      <a:moveTo>
                        <a:pt x="1428869" y="0"/>
                      </a:moveTo>
                      <a:lnTo>
                        <a:pt x="1428868" y="0"/>
                      </a:lnTo>
                      <a:cubicBezTo>
                        <a:pt x="2218010" y="1"/>
                        <a:pt x="2857735" y="639712"/>
                        <a:pt x="2857735" y="1428835"/>
                      </a:cubicBezTo>
                      <a:cubicBezTo>
                        <a:pt x="2857735" y="1428835"/>
                        <a:pt x="2857734" y="1428836"/>
                        <a:pt x="2857734" y="1428837"/>
                      </a:cubicBezTo>
                      <a:lnTo>
                        <a:pt x="1428868" y="1428835"/>
                      </a:lnTo>
                      <a:close/>
                    </a:path>
                    <a:path w="2857735" h="2857670" fill="none">
                      <a:moveTo>
                        <a:pt x="1428869" y="0"/>
                      </a:moveTo>
                      <a:lnTo>
                        <a:pt x="1428868" y="0"/>
                      </a:lnTo>
                      <a:cubicBezTo>
                        <a:pt x="2218010" y="1"/>
                        <a:pt x="2857735" y="639712"/>
                        <a:pt x="2857735" y="1428835"/>
                      </a:cubicBezTo>
                      <a:cubicBezTo>
                        <a:pt x="2857735" y="1428835"/>
                        <a:pt x="2857734" y="1428836"/>
                        <a:pt x="2857734" y="1428837"/>
                      </a:cubicBezTo>
                    </a:path>
                  </a:pathLst>
                </a:custGeom>
                <a:noFill/>
                <a:ln w="3175">
                  <a:prstDash val="solid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10800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</p:grpSp>
        </p:grpSp>
        <p:sp>
          <p:nvSpPr>
            <p:cNvPr id="37" name="Дуга 102"/>
            <p:cNvSpPr>
              <a:spLocks noChangeArrowheads="1"/>
            </p:cNvSpPr>
            <p:nvPr/>
          </p:nvSpPr>
          <p:spPr bwMode="auto">
            <a:xfrm rot="10800000">
              <a:off x="4832350" y="-2014538"/>
              <a:ext cx="5348288" cy="541496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4" name="Дуга 102"/>
            <p:cNvSpPr>
              <a:spLocks noChangeArrowheads="1"/>
            </p:cNvSpPr>
            <p:nvPr/>
          </p:nvSpPr>
          <p:spPr bwMode="auto">
            <a:xfrm rot="5400000">
              <a:off x="-569118" y="-1999457"/>
              <a:ext cx="5365750" cy="539591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0" name="Дуга 102"/>
            <p:cNvSpPr>
              <a:spLocks noChangeArrowheads="1"/>
            </p:cNvSpPr>
            <p:nvPr/>
          </p:nvSpPr>
          <p:spPr bwMode="auto">
            <a:xfrm rot="16200000">
              <a:off x="4828382" y="3371056"/>
              <a:ext cx="5365750" cy="5395913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97" name="TextBox 164"/>
          <p:cNvSpPr txBox="1">
            <a:spLocks noChangeArrowheads="1"/>
          </p:cNvSpPr>
          <p:nvPr/>
        </p:nvSpPr>
        <p:spPr bwMode="auto">
          <a:xfrm>
            <a:off x="2490788" y="539115"/>
            <a:ext cx="41540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</a:rPr>
              <a:t>Найти площадь цветка</a:t>
            </a:r>
            <a:endParaRPr lang="ru-RU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Группа 163"/>
          <p:cNvGrpSpPr>
            <a:grpSpLocks/>
          </p:cNvGrpSpPr>
          <p:nvPr/>
        </p:nvGrpSpPr>
        <p:grpSpPr bwMode="auto">
          <a:xfrm>
            <a:off x="-334963" y="-895350"/>
            <a:ext cx="9767888" cy="9682163"/>
            <a:chOff x="-621641" y="-2037738"/>
            <a:chExt cx="10841047" cy="10800000"/>
          </a:xfrm>
        </p:grpSpPr>
        <p:sp>
          <p:nvSpPr>
            <p:cNvPr id="36" name="Дуга 102"/>
            <p:cNvSpPr>
              <a:spLocks noChangeArrowheads="1"/>
            </p:cNvSpPr>
            <p:nvPr/>
          </p:nvSpPr>
          <p:spPr bwMode="auto">
            <a:xfrm rot="5400000">
              <a:off x="2102934" y="-1976348"/>
              <a:ext cx="5365471" cy="53949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Дуга 102"/>
            <p:cNvSpPr>
              <a:spLocks noChangeArrowheads="1"/>
            </p:cNvSpPr>
            <p:nvPr/>
          </p:nvSpPr>
          <p:spPr bwMode="auto">
            <a:xfrm rot="16200000">
              <a:off x="2180458" y="3371415"/>
              <a:ext cx="5365469" cy="53949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8" name="Дуга 102"/>
            <p:cNvSpPr>
              <a:spLocks noChangeArrowheads="1"/>
            </p:cNvSpPr>
            <p:nvPr/>
          </p:nvSpPr>
          <p:spPr bwMode="auto">
            <a:xfrm rot="10800000">
              <a:off x="2160419" y="-2037738"/>
              <a:ext cx="5347404" cy="5415051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9" name="Дуга 38"/>
            <p:cNvSpPr/>
            <p:nvPr/>
          </p:nvSpPr>
          <p:spPr bwMode="auto">
            <a:xfrm>
              <a:off x="2088181" y="3395021"/>
              <a:ext cx="5396737" cy="5367241"/>
            </a:xfrm>
            <a:prstGeom prst="arc">
              <a:avLst/>
            </a:prstGeom>
            <a:ln w="31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0" name="Хорда 59"/>
            <p:cNvSpPr/>
            <p:nvPr/>
          </p:nvSpPr>
          <p:spPr>
            <a:xfrm rot="13220769">
              <a:off x="4156666" y="-660070"/>
              <a:ext cx="3023442" cy="4271126"/>
            </a:xfrm>
            <a:prstGeom prst="chord">
              <a:avLst>
                <a:gd name="adj1" fmla="val 7063260"/>
                <a:gd name="adj2" fmla="val 15182365"/>
              </a:avLst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30729" name="Группа 162"/>
            <p:cNvGrpSpPr>
              <a:grpSpLocks/>
            </p:cNvGrpSpPr>
            <p:nvPr/>
          </p:nvGrpSpPr>
          <p:grpSpPr bwMode="auto">
            <a:xfrm>
              <a:off x="-590663" y="51950"/>
              <a:ext cx="10806265" cy="7404914"/>
              <a:chOff x="-590663" y="51950"/>
              <a:chExt cx="10806265" cy="7404914"/>
            </a:xfrm>
          </p:grpSpPr>
          <p:sp>
            <p:nvSpPr>
              <p:cNvPr id="35" name="Дуга 102"/>
              <p:cNvSpPr>
                <a:spLocks noChangeArrowheads="1"/>
              </p:cNvSpPr>
              <p:nvPr/>
            </p:nvSpPr>
            <p:spPr bwMode="auto">
              <a:xfrm rot="16200000">
                <a:off x="4834776" y="719668"/>
                <a:ext cx="5367240" cy="5394976"/>
              </a:xfrm>
              <a:custGeom>
                <a:avLst/>
                <a:gdLst>
                  <a:gd name="T0" fmla="*/ 1428837 w 2857670"/>
                  <a:gd name="T1" fmla="*/ 0 h 2857735"/>
                  <a:gd name="T2" fmla="*/ 1428835 w 2857670"/>
                  <a:gd name="T3" fmla="*/ 1428868 h 2857735"/>
                  <a:gd name="T4" fmla="*/ 2857670 w 2857670"/>
                  <a:gd name="T5" fmla="*/ 1428868 h 2857735"/>
                  <a:gd name="T6" fmla="*/ 11796480 60000 65536"/>
                  <a:gd name="T7" fmla="*/ 11796480 60000 65536"/>
                  <a:gd name="T8" fmla="*/ 5898240 60000 65536"/>
                  <a:gd name="T9" fmla="*/ 1428837 w 2857670"/>
                  <a:gd name="T10" fmla="*/ 0 h 2857735"/>
                  <a:gd name="T11" fmla="*/ 2857670 w 2857670"/>
                  <a:gd name="T12" fmla="*/ 1428868 h 28577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57670" h="2857735" stroke="0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  <a:lnTo>
                      <a:pt x="1428835" y="1428868"/>
                    </a:lnTo>
                    <a:close/>
                  </a:path>
                  <a:path w="2857670" h="2857735" fill="none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</a:path>
                </a:pathLst>
              </a:custGeom>
              <a:noFill/>
              <a:ln w="3175">
                <a:prstDash val="solid"/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32" name="Дуга 102"/>
              <p:cNvSpPr>
                <a:spLocks noChangeArrowheads="1"/>
              </p:cNvSpPr>
              <p:nvPr/>
            </p:nvSpPr>
            <p:spPr bwMode="auto">
              <a:xfrm rot="5400000">
                <a:off x="-551392" y="675399"/>
                <a:ext cx="5367241" cy="5394977"/>
              </a:xfrm>
              <a:custGeom>
                <a:avLst/>
                <a:gdLst>
                  <a:gd name="T0" fmla="*/ 1428837 w 2857670"/>
                  <a:gd name="T1" fmla="*/ 0 h 2857735"/>
                  <a:gd name="T2" fmla="*/ 1428835 w 2857670"/>
                  <a:gd name="T3" fmla="*/ 1428868 h 2857735"/>
                  <a:gd name="T4" fmla="*/ 2857670 w 2857670"/>
                  <a:gd name="T5" fmla="*/ 1428868 h 2857735"/>
                  <a:gd name="T6" fmla="*/ 11796480 60000 65536"/>
                  <a:gd name="T7" fmla="*/ 11796480 60000 65536"/>
                  <a:gd name="T8" fmla="*/ 5898240 60000 65536"/>
                  <a:gd name="T9" fmla="*/ 1428837 w 2857670"/>
                  <a:gd name="T10" fmla="*/ 0 h 2857735"/>
                  <a:gd name="T11" fmla="*/ 2857670 w 2857670"/>
                  <a:gd name="T12" fmla="*/ 1428868 h 28577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57670" h="2857735" stroke="0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  <a:lnTo>
                      <a:pt x="1428835" y="1428868"/>
                    </a:lnTo>
                    <a:close/>
                  </a:path>
                  <a:path w="2857670" h="2857735" fill="none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</a:path>
                </a:pathLst>
              </a:custGeom>
              <a:noFill/>
              <a:ln w="3175">
                <a:prstDash val="solid"/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33" name="Дуга 32"/>
              <p:cNvSpPr/>
              <p:nvPr/>
            </p:nvSpPr>
            <p:spPr bwMode="auto">
              <a:xfrm>
                <a:off x="-589926" y="747703"/>
                <a:ext cx="5396738" cy="5367240"/>
              </a:xfrm>
              <a:prstGeom prst="arc">
                <a:avLst/>
              </a:prstGeom>
              <a:ln w="3175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1" name="Дуга 102"/>
              <p:cNvSpPr>
                <a:spLocks noChangeArrowheads="1"/>
              </p:cNvSpPr>
              <p:nvPr/>
            </p:nvSpPr>
            <p:spPr bwMode="auto">
              <a:xfrm rot="10800000">
                <a:off x="4826194" y="636143"/>
                <a:ext cx="5347403" cy="5415051"/>
              </a:xfrm>
              <a:custGeom>
                <a:avLst/>
                <a:gdLst>
                  <a:gd name="T0" fmla="*/ 1428837 w 2857670"/>
                  <a:gd name="T1" fmla="*/ 0 h 2857735"/>
                  <a:gd name="T2" fmla="*/ 1428835 w 2857670"/>
                  <a:gd name="T3" fmla="*/ 1428868 h 2857735"/>
                  <a:gd name="T4" fmla="*/ 2857670 w 2857670"/>
                  <a:gd name="T5" fmla="*/ 1428868 h 2857735"/>
                  <a:gd name="T6" fmla="*/ 11796480 60000 65536"/>
                  <a:gd name="T7" fmla="*/ 11796480 60000 65536"/>
                  <a:gd name="T8" fmla="*/ 5898240 60000 65536"/>
                  <a:gd name="T9" fmla="*/ 1428837 w 2857670"/>
                  <a:gd name="T10" fmla="*/ 0 h 2857735"/>
                  <a:gd name="T11" fmla="*/ 2857670 w 2857670"/>
                  <a:gd name="T12" fmla="*/ 1428868 h 28577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57670" h="2857735" stroke="0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  <a:lnTo>
                      <a:pt x="1428835" y="1428868"/>
                    </a:lnTo>
                    <a:close/>
                  </a:path>
                  <a:path w="2857670" h="2857735" fill="none">
                    <a:moveTo>
                      <a:pt x="1428837" y="0"/>
                    </a:moveTo>
                    <a:lnTo>
                      <a:pt x="1428836" y="0"/>
                    </a:lnTo>
                    <a:cubicBezTo>
                      <a:pt x="2217959" y="1"/>
                      <a:pt x="2857670" y="639726"/>
                      <a:pt x="2857670" y="1428868"/>
                    </a:cubicBezTo>
                    <a:cubicBezTo>
                      <a:pt x="2857670" y="1428868"/>
                      <a:pt x="2857669" y="1428869"/>
                      <a:pt x="2857669" y="1428870"/>
                    </a:cubicBezTo>
                  </a:path>
                </a:pathLst>
              </a:custGeom>
              <a:noFill/>
              <a:ln w="3175">
                <a:prstDash val="solid"/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10800000" vert="ea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56" name="Хорда 55"/>
              <p:cNvSpPr/>
              <p:nvPr/>
            </p:nvSpPr>
            <p:spPr>
              <a:xfrm rot="2425706">
                <a:off x="2452897" y="3184299"/>
                <a:ext cx="3023442" cy="4272896"/>
              </a:xfrm>
              <a:prstGeom prst="chord">
                <a:avLst>
                  <a:gd name="adj1" fmla="val 7063260"/>
                  <a:gd name="adj2" fmla="val 15182365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8" name="Хорда 57"/>
              <p:cNvSpPr/>
              <p:nvPr/>
            </p:nvSpPr>
            <p:spPr>
              <a:xfrm rot="2425706">
                <a:off x="5145099" y="482085"/>
                <a:ext cx="3023442" cy="4272896"/>
              </a:xfrm>
              <a:prstGeom prst="chord">
                <a:avLst>
                  <a:gd name="adj1" fmla="val 7063260"/>
                  <a:gd name="adj2" fmla="val 15182365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9" name="Хорда 58"/>
              <p:cNvSpPr/>
              <p:nvPr/>
            </p:nvSpPr>
            <p:spPr>
              <a:xfrm rot="13217560">
                <a:off x="1489132" y="2013811"/>
                <a:ext cx="3023442" cy="4272898"/>
              </a:xfrm>
              <a:prstGeom prst="chord">
                <a:avLst>
                  <a:gd name="adj1" fmla="val 7063260"/>
                  <a:gd name="adj2" fmla="val 15182365"/>
                </a:avLst>
              </a:prstGeom>
              <a:gradFill flip="none" rotWithShape="1">
                <a:gsLst>
                  <a:gs pos="0">
                    <a:srgbClr val="F1E71B"/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8100000" scaled="1"/>
                <a:tileRect/>
              </a:gra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7" name="Хорда 56"/>
              <p:cNvSpPr/>
              <p:nvPr/>
            </p:nvSpPr>
            <p:spPr>
              <a:xfrm rot="7905361">
                <a:off x="1388175" y="416691"/>
                <a:ext cx="3024496" cy="4270875"/>
              </a:xfrm>
              <a:prstGeom prst="chord">
                <a:avLst>
                  <a:gd name="adj1" fmla="val 7063260"/>
                  <a:gd name="adj2" fmla="val 15182365"/>
                </a:avLst>
              </a:prstGeom>
              <a:gradFill>
                <a:gsLst>
                  <a:gs pos="83000">
                    <a:srgbClr val="FFFF00"/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97000">
                    <a:schemeClr val="accent6">
                      <a:tint val="15000"/>
                      <a:satMod val="350000"/>
                    </a:schemeClr>
                  </a:gs>
                </a:gsLst>
              </a:gra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1" name="Хорда 60"/>
              <p:cNvSpPr/>
              <p:nvPr/>
            </p:nvSpPr>
            <p:spPr>
              <a:xfrm rot="18694059">
                <a:off x="2588919" y="-572286"/>
                <a:ext cx="3024496" cy="4272637"/>
              </a:xfrm>
              <a:prstGeom prst="chord">
                <a:avLst>
                  <a:gd name="adj1" fmla="val 7063260"/>
                  <a:gd name="adj2" fmla="val 15182365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2" name="Хорда 61"/>
              <p:cNvSpPr/>
              <p:nvPr/>
            </p:nvSpPr>
            <p:spPr>
              <a:xfrm rot="7902565">
                <a:off x="4076853" y="3111822"/>
                <a:ext cx="3024496" cy="4270875"/>
              </a:xfrm>
              <a:prstGeom prst="chord">
                <a:avLst>
                  <a:gd name="adj1" fmla="val 7063260"/>
                  <a:gd name="adj2" fmla="val 15182365"/>
                </a:avLst>
              </a:prstGeom>
              <a:gradFill flip="none" rotWithShape="1">
                <a:gsLst>
                  <a:gs pos="36000">
                    <a:srgbClr val="DFE888"/>
                  </a:gs>
                  <a:gs pos="25000">
                    <a:srgbClr val="FFFF00"/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3500000" scaled="1"/>
                <a:tileRect/>
              </a:gra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4" name="Хорда 63"/>
              <p:cNvSpPr/>
              <p:nvPr/>
            </p:nvSpPr>
            <p:spPr>
              <a:xfrm rot="18712189">
                <a:off x="5221216" y="2122844"/>
                <a:ext cx="3024496" cy="4272637"/>
              </a:xfrm>
              <a:prstGeom prst="chord">
                <a:avLst>
                  <a:gd name="adj1" fmla="val 7063260"/>
                  <a:gd name="adj2" fmla="val 15182365"/>
                </a:avLst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pSp>
            <p:nvGrpSpPr>
              <p:cNvPr id="30745" name="Группа 161"/>
              <p:cNvGrpSpPr>
                <a:grpSpLocks/>
              </p:cNvGrpSpPr>
              <p:nvPr/>
            </p:nvGrpSpPr>
            <p:grpSpPr bwMode="auto">
              <a:xfrm>
                <a:off x="2029298" y="642918"/>
                <a:ext cx="5503509" cy="5506444"/>
                <a:chOff x="2029298" y="641951"/>
                <a:chExt cx="5503509" cy="5506444"/>
              </a:xfrm>
            </p:grpSpPr>
            <p:sp>
              <p:nvSpPr>
                <p:cNvPr id="158" name="Полилиния 157"/>
                <p:cNvSpPr/>
                <p:nvPr/>
              </p:nvSpPr>
              <p:spPr>
                <a:xfrm>
                  <a:off x="4810336" y="2073051"/>
                  <a:ext cx="1358435" cy="1351107"/>
                </a:xfrm>
                <a:custGeom>
                  <a:avLst/>
                  <a:gdLst>
                    <a:gd name="connsiteX0" fmla="*/ 375857 w 1357575"/>
                    <a:gd name="connsiteY0" fmla="*/ 0 h 1351966"/>
                    <a:gd name="connsiteX1" fmla="*/ 129026 w 1357575"/>
                    <a:gd name="connsiteY1" fmla="*/ 566592 h 1351966"/>
                    <a:gd name="connsiteX2" fmla="*/ 39268 w 1357575"/>
                    <a:gd name="connsiteY2" fmla="*/ 959279 h 1351966"/>
                    <a:gd name="connsiteX3" fmla="*/ 0 w 1357575"/>
                    <a:gd name="connsiteY3" fmla="*/ 1351966 h 1351966"/>
                    <a:gd name="connsiteX4" fmla="*/ 516103 w 1357575"/>
                    <a:gd name="connsiteY4" fmla="*/ 1295868 h 1351966"/>
                    <a:gd name="connsiteX5" fmla="*/ 931229 w 1357575"/>
                    <a:gd name="connsiteY5" fmla="*/ 1183672 h 1351966"/>
                    <a:gd name="connsiteX6" fmla="*/ 1357575 w 1357575"/>
                    <a:gd name="connsiteY6" fmla="*/ 981718 h 1351966"/>
                    <a:gd name="connsiteX7" fmla="*/ 1015376 w 1357575"/>
                    <a:gd name="connsiteY7" fmla="*/ 751716 h 1351966"/>
                    <a:gd name="connsiteX8" fmla="*/ 667568 w 1357575"/>
                    <a:gd name="connsiteY8" fmla="*/ 409517 h 1351966"/>
                    <a:gd name="connsiteX9" fmla="*/ 375857 w 1357575"/>
                    <a:gd name="connsiteY9" fmla="*/ 0 h 1351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357575" h="1351966">
                      <a:moveTo>
                        <a:pt x="375857" y="0"/>
                      </a:moveTo>
                      <a:lnTo>
                        <a:pt x="129026" y="566592"/>
                      </a:lnTo>
                      <a:lnTo>
                        <a:pt x="39268" y="959279"/>
                      </a:lnTo>
                      <a:lnTo>
                        <a:pt x="0" y="1351966"/>
                      </a:lnTo>
                      <a:lnTo>
                        <a:pt x="516103" y="1295868"/>
                      </a:lnTo>
                      <a:lnTo>
                        <a:pt x="931229" y="1183672"/>
                      </a:lnTo>
                      <a:lnTo>
                        <a:pt x="1357575" y="981718"/>
                      </a:lnTo>
                      <a:lnTo>
                        <a:pt x="1015376" y="751716"/>
                      </a:lnTo>
                      <a:lnTo>
                        <a:pt x="667568" y="409517"/>
                      </a:lnTo>
                      <a:lnTo>
                        <a:pt x="375857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59" name="Полилиния 158"/>
                <p:cNvSpPr/>
                <p:nvPr/>
              </p:nvSpPr>
              <p:spPr>
                <a:xfrm rot="5400000">
                  <a:off x="4796364" y="3377977"/>
                  <a:ext cx="1358189" cy="1351387"/>
                </a:xfrm>
                <a:custGeom>
                  <a:avLst/>
                  <a:gdLst>
                    <a:gd name="connsiteX0" fmla="*/ 375857 w 1357575"/>
                    <a:gd name="connsiteY0" fmla="*/ 0 h 1351966"/>
                    <a:gd name="connsiteX1" fmla="*/ 129026 w 1357575"/>
                    <a:gd name="connsiteY1" fmla="*/ 566592 h 1351966"/>
                    <a:gd name="connsiteX2" fmla="*/ 39268 w 1357575"/>
                    <a:gd name="connsiteY2" fmla="*/ 959279 h 1351966"/>
                    <a:gd name="connsiteX3" fmla="*/ 0 w 1357575"/>
                    <a:gd name="connsiteY3" fmla="*/ 1351966 h 1351966"/>
                    <a:gd name="connsiteX4" fmla="*/ 516103 w 1357575"/>
                    <a:gd name="connsiteY4" fmla="*/ 1295868 h 1351966"/>
                    <a:gd name="connsiteX5" fmla="*/ 931229 w 1357575"/>
                    <a:gd name="connsiteY5" fmla="*/ 1183672 h 1351966"/>
                    <a:gd name="connsiteX6" fmla="*/ 1357575 w 1357575"/>
                    <a:gd name="connsiteY6" fmla="*/ 981718 h 1351966"/>
                    <a:gd name="connsiteX7" fmla="*/ 1015376 w 1357575"/>
                    <a:gd name="connsiteY7" fmla="*/ 751716 h 1351966"/>
                    <a:gd name="connsiteX8" fmla="*/ 667568 w 1357575"/>
                    <a:gd name="connsiteY8" fmla="*/ 409517 h 1351966"/>
                    <a:gd name="connsiteX9" fmla="*/ 375857 w 1357575"/>
                    <a:gd name="connsiteY9" fmla="*/ 0 h 1351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357575" h="1351966">
                      <a:moveTo>
                        <a:pt x="375857" y="0"/>
                      </a:moveTo>
                      <a:lnTo>
                        <a:pt x="129026" y="566592"/>
                      </a:lnTo>
                      <a:lnTo>
                        <a:pt x="39268" y="959279"/>
                      </a:lnTo>
                      <a:lnTo>
                        <a:pt x="0" y="1351966"/>
                      </a:lnTo>
                      <a:lnTo>
                        <a:pt x="516103" y="1295868"/>
                      </a:lnTo>
                      <a:lnTo>
                        <a:pt x="931229" y="1183672"/>
                      </a:lnTo>
                      <a:lnTo>
                        <a:pt x="1357575" y="981718"/>
                      </a:lnTo>
                      <a:lnTo>
                        <a:pt x="1015376" y="751716"/>
                      </a:lnTo>
                      <a:lnTo>
                        <a:pt x="667568" y="409517"/>
                      </a:lnTo>
                      <a:lnTo>
                        <a:pt x="375857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60" name="Полилиния 159"/>
                <p:cNvSpPr/>
                <p:nvPr/>
              </p:nvSpPr>
              <p:spPr>
                <a:xfrm rot="10800000">
                  <a:off x="3490664" y="3392284"/>
                  <a:ext cx="1358434" cy="1351106"/>
                </a:xfrm>
                <a:custGeom>
                  <a:avLst/>
                  <a:gdLst>
                    <a:gd name="connsiteX0" fmla="*/ 375857 w 1357575"/>
                    <a:gd name="connsiteY0" fmla="*/ 0 h 1351966"/>
                    <a:gd name="connsiteX1" fmla="*/ 129026 w 1357575"/>
                    <a:gd name="connsiteY1" fmla="*/ 566592 h 1351966"/>
                    <a:gd name="connsiteX2" fmla="*/ 39268 w 1357575"/>
                    <a:gd name="connsiteY2" fmla="*/ 959279 h 1351966"/>
                    <a:gd name="connsiteX3" fmla="*/ 0 w 1357575"/>
                    <a:gd name="connsiteY3" fmla="*/ 1351966 h 1351966"/>
                    <a:gd name="connsiteX4" fmla="*/ 516103 w 1357575"/>
                    <a:gd name="connsiteY4" fmla="*/ 1295868 h 1351966"/>
                    <a:gd name="connsiteX5" fmla="*/ 931229 w 1357575"/>
                    <a:gd name="connsiteY5" fmla="*/ 1183672 h 1351966"/>
                    <a:gd name="connsiteX6" fmla="*/ 1357575 w 1357575"/>
                    <a:gd name="connsiteY6" fmla="*/ 981718 h 1351966"/>
                    <a:gd name="connsiteX7" fmla="*/ 1015376 w 1357575"/>
                    <a:gd name="connsiteY7" fmla="*/ 751716 h 1351966"/>
                    <a:gd name="connsiteX8" fmla="*/ 667568 w 1357575"/>
                    <a:gd name="connsiteY8" fmla="*/ 409517 h 1351966"/>
                    <a:gd name="connsiteX9" fmla="*/ 375857 w 1357575"/>
                    <a:gd name="connsiteY9" fmla="*/ 0 h 1351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357575" h="1351966">
                      <a:moveTo>
                        <a:pt x="375857" y="0"/>
                      </a:moveTo>
                      <a:lnTo>
                        <a:pt x="129026" y="566592"/>
                      </a:lnTo>
                      <a:lnTo>
                        <a:pt x="39268" y="959279"/>
                      </a:lnTo>
                      <a:lnTo>
                        <a:pt x="0" y="1351966"/>
                      </a:lnTo>
                      <a:lnTo>
                        <a:pt x="516103" y="1295868"/>
                      </a:lnTo>
                      <a:lnTo>
                        <a:pt x="931229" y="1183672"/>
                      </a:lnTo>
                      <a:lnTo>
                        <a:pt x="1357575" y="981718"/>
                      </a:lnTo>
                      <a:lnTo>
                        <a:pt x="1015376" y="751716"/>
                      </a:lnTo>
                      <a:lnTo>
                        <a:pt x="667568" y="409517"/>
                      </a:lnTo>
                      <a:lnTo>
                        <a:pt x="375857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>
                  <a:solidFill>
                    <a:srgbClr val="FFCC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61" name="Полилиния 160"/>
                <p:cNvSpPr/>
                <p:nvPr/>
              </p:nvSpPr>
              <p:spPr>
                <a:xfrm rot="16200000">
                  <a:off x="3459072" y="2060516"/>
                  <a:ext cx="1358189" cy="1351386"/>
                </a:xfrm>
                <a:custGeom>
                  <a:avLst/>
                  <a:gdLst>
                    <a:gd name="connsiteX0" fmla="*/ 375857 w 1357575"/>
                    <a:gd name="connsiteY0" fmla="*/ 0 h 1351966"/>
                    <a:gd name="connsiteX1" fmla="*/ 129026 w 1357575"/>
                    <a:gd name="connsiteY1" fmla="*/ 566592 h 1351966"/>
                    <a:gd name="connsiteX2" fmla="*/ 39268 w 1357575"/>
                    <a:gd name="connsiteY2" fmla="*/ 959279 h 1351966"/>
                    <a:gd name="connsiteX3" fmla="*/ 0 w 1357575"/>
                    <a:gd name="connsiteY3" fmla="*/ 1351966 h 1351966"/>
                    <a:gd name="connsiteX4" fmla="*/ 516103 w 1357575"/>
                    <a:gd name="connsiteY4" fmla="*/ 1295868 h 1351966"/>
                    <a:gd name="connsiteX5" fmla="*/ 931229 w 1357575"/>
                    <a:gd name="connsiteY5" fmla="*/ 1183672 h 1351966"/>
                    <a:gd name="connsiteX6" fmla="*/ 1357575 w 1357575"/>
                    <a:gd name="connsiteY6" fmla="*/ 981718 h 1351966"/>
                    <a:gd name="connsiteX7" fmla="*/ 1015376 w 1357575"/>
                    <a:gd name="connsiteY7" fmla="*/ 751716 h 1351966"/>
                    <a:gd name="connsiteX8" fmla="*/ 667568 w 1357575"/>
                    <a:gd name="connsiteY8" fmla="*/ 409517 h 1351966"/>
                    <a:gd name="connsiteX9" fmla="*/ 375857 w 1357575"/>
                    <a:gd name="connsiteY9" fmla="*/ 0 h 1351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357575" h="1351966">
                      <a:moveTo>
                        <a:pt x="375857" y="0"/>
                      </a:moveTo>
                      <a:lnTo>
                        <a:pt x="129026" y="566592"/>
                      </a:lnTo>
                      <a:lnTo>
                        <a:pt x="39268" y="959279"/>
                      </a:lnTo>
                      <a:lnTo>
                        <a:pt x="0" y="1351966"/>
                      </a:lnTo>
                      <a:lnTo>
                        <a:pt x="516103" y="1295868"/>
                      </a:lnTo>
                      <a:lnTo>
                        <a:pt x="931229" y="1183672"/>
                      </a:lnTo>
                      <a:lnTo>
                        <a:pt x="1357575" y="981718"/>
                      </a:lnTo>
                      <a:lnTo>
                        <a:pt x="1015376" y="751716"/>
                      </a:lnTo>
                      <a:lnTo>
                        <a:pt x="667568" y="409517"/>
                      </a:lnTo>
                      <a:lnTo>
                        <a:pt x="375857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grpSp>
              <p:nvGrpSpPr>
                <p:cNvPr id="30750" name="Группа 96"/>
                <p:cNvGrpSpPr>
                  <a:grpSpLocks/>
                </p:cNvGrpSpPr>
                <p:nvPr/>
              </p:nvGrpSpPr>
              <p:grpSpPr bwMode="auto">
                <a:xfrm>
                  <a:off x="2029298" y="641951"/>
                  <a:ext cx="5503509" cy="5506444"/>
                  <a:chOff x="2029298" y="641951"/>
                  <a:chExt cx="5503509" cy="5506444"/>
                </a:xfrm>
              </p:grpSpPr>
              <p:sp>
                <p:nvSpPr>
                  <p:cNvPr id="67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084658" y="642259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6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762765" y="672363"/>
                    <a:ext cx="128619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69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7402109" y="688299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0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400806" y="1051310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1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6089484" y="1060163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7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435278" y="1979200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3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348715" y="2023469"/>
                    <a:ext cx="126858" cy="12749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5120432" y="2003991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5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7055012" y="2014616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409616" y="2979691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7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6087723" y="2985004"/>
                    <a:ext cx="128619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030038" y="3344472"/>
                    <a:ext cx="126858" cy="12749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80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7405633" y="3348014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81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415898" y="4716829"/>
                    <a:ext cx="128619" cy="12749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8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389239" y="4677872"/>
                    <a:ext cx="128619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83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5120432" y="4651309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8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7058536" y="4672559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90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381426" y="5674822"/>
                    <a:ext cx="128619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91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6093008" y="5644719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9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056468" y="5995334"/>
                    <a:ext cx="128619" cy="12749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93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755717" y="6023666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9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7396823" y="5998875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79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746907" y="3339161"/>
                    <a:ext cx="126858" cy="125725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4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400806" y="3709253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sp>
                <p:nvSpPr>
                  <p:cNvPr id="63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6085960" y="3702170"/>
                    <a:ext cx="126858" cy="125726"/>
                  </a:xfrm>
                  <a:prstGeom prst="ellipse">
                    <a:avLst/>
                  </a:prstGeom>
                  <a:ln w="19050"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/>
                  </a:p>
                </p:txBody>
              </p:sp>
              <p:grpSp>
                <p:nvGrpSpPr>
                  <p:cNvPr id="30776" name="Группа 94"/>
                  <p:cNvGrpSpPr>
                    <a:grpSpLocks/>
                  </p:cNvGrpSpPr>
                  <p:nvPr/>
                </p:nvGrpSpPr>
                <p:grpSpPr bwMode="auto">
                  <a:xfrm>
                    <a:off x="2090551" y="705112"/>
                    <a:ext cx="5409580" cy="5419246"/>
                    <a:chOff x="434051" y="1585537"/>
                    <a:chExt cx="4267509" cy="4259840"/>
                  </a:xfrm>
                </p:grpSpPr>
                <p:cxnSp>
                  <p:nvCxnSpPr>
                    <p:cNvPr id="45" name="Прямая соединительная линия 44"/>
                    <p:cNvCxnSpPr/>
                    <p:nvPr/>
                  </p:nvCxnSpPr>
                  <p:spPr bwMode="auto">
                    <a:xfrm>
                      <a:off x="444691" y="1586240"/>
                      <a:ext cx="4255988" cy="278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46" name="Прямая соединительная линия 45"/>
                    <p:cNvCxnSpPr/>
                    <p:nvPr/>
                  </p:nvCxnSpPr>
                  <p:spPr bwMode="auto">
                    <a:xfrm>
                      <a:off x="444691" y="2641328"/>
                      <a:ext cx="4255988" cy="278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47" name="Прямая соединительная линия 46"/>
                    <p:cNvCxnSpPr/>
                    <p:nvPr/>
                  </p:nvCxnSpPr>
                  <p:spPr bwMode="auto">
                    <a:xfrm>
                      <a:off x="444691" y="3696417"/>
                      <a:ext cx="42559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 bwMode="auto">
                    <a:xfrm>
                      <a:off x="444691" y="4748721"/>
                      <a:ext cx="4255988" cy="278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49" name="Прямая соединительная линия 48"/>
                    <p:cNvCxnSpPr/>
                    <p:nvPr/>
                  </p:nvCxnSpPr>
                  <p:spPr bwMode="auto">
                    <a:xfrm>
                      <a:off x="444691" y="5803809"/>
                      <a:ext cx="4255988" cy="278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 bwMode="auto">
                    <a:xfrm rot="5400000">
                      <a:off x="462509" y="3696417"/>
                      <a:ext cx="4220353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51" name="Прямая соединительная линия 50"/>
                    <p:cNvCxnSpPr/>
                    <p:nvPr/>
                  </p:nvCxnSpPr>
                  <p:spPr bwMode="auto">
                    <a:xfrm rot="5400000">
                      <a:off x="-600793" y="3695026"/>
                      <a:ext cx="4220353" cy="27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52" name="Прямая соединительная линия 51"/>
                    <p:cNvCxnSpPr/>
                    <p:nvPr/>
                  </p:nvCxnSpPr>
                  <p:spPr bwMode="auto">
                    <a:xfrm rot="5400000">
                      <a:off x="-1664791" y="3695721"/>
                      <a:ext cx="4220353" cy="139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53" name="Прямая соединительная линия 52"/>
                    <p:cNvCxnSpPr/>
                    <p:nvPr/>
                  </p:nvCxnSpPr>
                  <p:spPr bwMode="auto">
                    <a:xfrm rot="5400000">
                      <a:off x="2589808" y="3695721"/>
                      <a:ext cx="4220353" cy="138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54" name="Прямая соединительная линия 53"/>
                    <p:cNvCxnSpPr/>
                    <p:nvPr/>
                  </p:nvCxnSpPr>
                  <p:spPr bwMode="auto">
                    <a:xfrm rot="5400000">
                      <a:off x="1525116" y="3695721"/>
                      <a:ext cx="4220353" cy="138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sysDot"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</p:cxnSp>
                <p:sp>
                  <p:nvSpPr>
                    <p:cNvPr id="84" name="Дуга 102"/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453476" y="1577470"/>
                      <a:ext cx="4217569" cy="4254597"/>
                    </a:xfrm>
                    <a:custGeom>
                      <a:avLst/>
                      <a:gdLst>
                        <a:gd name="T0" fmla="*/ 1428837 w 2857670"/>
                        <a:gd name="T1" fmla="*/ 0 h 2857735"/>
                        <a:gd name="T2" fmla="*/ 1428835 w 2857670"/>
                        <a:gd name="T3" fmla="*/ 1428868 h 2857735"/>
                        <a:gd name="T4" fmla="*/ 2857670 w 2857670"/>
                        <a:gd name="T5" fmla="*/ 1428868 h 2857735"/>
                        <a:gd name="T6" fmla="*/ 11796480 60000 65536"/>
                        <a:gd name="T7" fmla="*/ 11796480 60000 65536"/>
                        <a:gd name="T8" fmla="*/ 5898240 60000 65536"/>
                        <a:gd name="T9" fmla="*/ 1428837 w 2857670"/>
                        <a:gd name="T10" fmla="*/ 0 h 2857735"/>
                        <a:gd name="T11" fmla="*/ 2857670 w 2857670"/>
                        <a:gd name="T12" fmla="*/ 1428868 h 2857735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857670" h="2857735" stroke="0">
                          <a:moveTo>
                            <a:pt x="1428837" y="0"/>
                          </a:moveTo>
                          <a:lnTo>
                            <a:pt x="1428836" y="0"/>
                          </a:lnTo>
                          <a:cubicBezTo>
                            <a:pt x="2217959" y="1"/>
                            <a:pt x="2857670" y="639726"/>
                            <a:pt x="2857670" y="1428868"/>
                          </a:cubicBezTo>
                          <a:cubicBezTo>
                            <a:pt x="2857670" y="1428868"/>
                            <a:pt x="2857669" y="1428869"/>
                            <a:pt x="2857669" y="1428870"/>
                          </a:cubicBezTo>
                          <a:lnTo>
                            <a:pt x="1428835" y="1428868"/>
                          </a:lnTo>
                          <a:close/>
                        </a:path>
                        <a:path w="2857670" h="2857735" fill="none">
                          <a:moveTo>
                            <a:pt x="1428837" y="0"/>
                          </a:moveTo>
                          <a:lnTo>
                            <a:pt x="1428836" y="0"/>
                          </a:lnTo>
                          <a:cubicBezTo>
                            <a:pt x="2217959" y="1"/>
                            <a:pt x="2857670" y="639726"/>
                            <a:pt x="2857670" y="1428868"/>
                          </a:cubicBezTo>
                          <a:cubicBezTo>
                            <a:pt x="2857670" y="1428868"/>
                            <a:pt x="2857669" y="1428869"/>
                            <a:pt x="2857669" y="142887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bg1"/>
                      </a:solidFill>
                      <a:prstDash val="solid"/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ot="10800000" vert="eaVert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dirty="0"/>
                    </a:p>
                  </p:txBody>
                </p:sp>
                <p:sp>
                  <p:nvSpPr>
                    <p:cNvPr id="85" name="Дуга 84"/>
                    <p:cNvSpPr/>
                    <p:nvPr/>
                  </p:nvSpPr>
                  <p:spPr bwMode="auto">
                    <a:xfrm>
                      <a:off x="434962" y="1627998"/>
                      <a:ext cx="4255988" cy="4217569"/>
                    </a:xfrm>
                    <a:prstGeom prst="arc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dirty="0"/>
                    </a:p>
                  </p:txBody>
                </p:sp>
                <p:sp>
                  <p:nvSpPr>
                    <p:cNvPr id="86" name="Дуга 104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453476" y="1609484"/>
                      <a:ext cx="4217569" cy="4254597"/>
                    </a:xfrm>
                    <a:custGeom>
                      <a:avLst/>
                      <a:gdLst>
                        <a:gd name="T0" fmla="*/ 1428837 w 2857670"/>
                        <a:gd name="T1" fmla="*/ 0 h 2857735"/>
                        <a:gd name="T2" fmla="*/ 1428835 w 2857670"/>
                        <a:gd name="T3" fmla="*/ 1428868 h 2857735"/>
                        <a:gd name="T4" fmla="*/ 2857670 w 2857670"/>
                        <a:gd name="T5" fmla="*/ 1428868 h 2857735"/>
                        <a:gd name="T6" fmla="*/ 11796480 60000 65536"/>
                        <a:gd name="T7" fmla="*/ 11796480 60000 65536"/>
                        <a:gd name="T8" fmla="*/ 5898240 60000 65536"/>
                        <a:gd name="T9" fmla="*/ 1428837 w 2857670"/>
                        <a:gd name="T10" fmla="*/ 0 h 2857735"/>
                        <a:gd name="T11" fmla="*/ 2857670 w 2857670"/>
                        <a:gd name="T12" fmla="*/ 1428868 h 2857735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857670" h="2857735" stroke="0">
                          <a:moveTo>
                            <a:pt x="1428837" y="0"/>
                          </a:moveTo>
                          <a:lnTo>
                            <a:pt x="1428836" y="0"/>
                          </a:lnTo>
                          <a:cubicBezTo>
                            <a:pt x="2217959" y="1"/>
                            <a:pt x="2857670" y="639726"/>
                            <a:pt x="2857670" y="1428868"/>
                          </a:cubicBezTo>
                          <a:cubicBezTo>
                            <a:pt x="2857670" y="1428868"/>
                            <a:pt x="2857669" y="1428869"/>
                            <a:pt x="2857669" y="1428870"/>
                          </a:cubicBezTo>
                          <a:lnTo>
                            <a:pt x="1428835" y="1428868"/>
                          </a:lnTo>
                          <a:close/>
                        </a:path>
                        <a:path w="2857670" h="2857735" fill="none">
                          <a:moveTo>
                            <a:pt x="1428837" y="0"/>
                          </a:moveTo>
                          <a:lnTo>
                            <a:pt x="1428836" y="0"/>
                          </a:lnTo>
                          <a:cubicBezTo>
                            <a:pt x="2217959" y="1"/>
                            <a:pt x="2857670" y="639726"/>
                            <a:pt x="2857670" y="1428868"/>
                          </a:cubicBezTo>
                          <a:cubicBezTo>
                            <a:pt x="2857670" y="1428868"/>
                            <a:pt x="2857669" y="1428869"/>
                            <a:pt x="2857669" y="142887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bg1"/>
                      </a:solidFill>
                      <a:prstDash val="solid"/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vert="eaVert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dirty="0"/>
                    </a:p>
                  </p:txBody>
                </p:sp>
                <p:sp>
                  <p:nvSpPr>
                    <p:cNvPr id="87" name="Дуга 103"/>
                    <p:cNvSpPr>
                      <a:spLocks noChangeArrowheads="1"/>
                    </p:cNvSpPr>
                    <p:nvPr/>
                  </p:nvSpPr>
                  <p:spPr bwMode="auto">
                    <a:xfrm rot="10800000">
                      <a:off x="434962" y="1633566"/>
                      <a:ext cx="4254597" cy="4185555"/>
                    </a:xfrm>
                    <a:custGeom>
                      <a:avLst/>
                      <a:gdLst>
                        <a:gd name="T0" fmla="*/ 1428869 w 2857735"/>
                        <a:gd name="T1" fmla="*/ 0 h 2857670"/>
                        <a:gd name="T2" fmla="*/ 1428868 w 2857735"/>
                        <a:gd name="T3" fmla="*/ 1428835 h 2857670"/>
                        <a:gd name="T4" fmla="*/ 2857735 w 2857735"/>
                        <a:gd name="T5" fmla="*/ 1428835 h 2857670"/>
                        <a:gd name="T6" fmla="*/ 11796480 60000 65536"/>
                        <a:gd name="T7" fmla="*/ 11796480 60000 65536"/>
                        <a:gd name="T8" fmla="*/ 5898240 60000 65536"/>
                        <a:gd name="T9" fmla="*/ 1428869 w 2857735"/>
                        <a:gd name="T10" fmla="*/ 0 h 2857670"/>
                        <a:gd name="T11" fmla="*/ 2857735 w 2857735"/>
                        <a:gd name="T12" fmla="*/ 1428835 h 285767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857735" h="2857670" stroke="0">
                          <a:moveTo>
                            <a:pt x="1428869" y="0"/>
                          </a:moveTo>
                          <a:lnTo>
                            <a:pt x="1428868" y="0"/>
                          </a:lnTo>
                          <a:cubicBezTo>
                            <a:pt x="2218010" y="1"/>
                            <a:pt x="2857735" y="639712"/>
                            <a:pt x="2857735" y="1428835"/>
                          </a:cubicBezTo>
                          <a:cubicBezTo>
                            <a:pt x="2857735" y="1428835"/>
                            <a:pt x="2857734" y="1428836"/>
                            <a:pt x="2857734" y="1428837"/>
                          </a:cubicBezTo>
                          <a:lnTo>
                            <a:pt x="1428868" y="1428835"/>
                          </a:lnTo>
                          <a:close/>
                        </a:path>
                        <a:path w="2857735" h="2857670" fill="none">
                          <a:moveTo>
                            <a:pt x="1428869" y="0"/>
                          </a:moveTo>
                          <a:lnTo>
                            <a:pt x="1428868" y="0"/>
                          </a:lnTo>
                          <a:cubicBezTo>
                            <a:pt x="2218010" y="1"/>
                            <a:pt x="2857735" y="639712"/>
                            <a:pt x="2857735" y="1428835"/>
                          </a:cubicBezTo>
                          <a:cubicBezTo>
                            <a:pt x="2857735" y="1428835"/>
                            <a:pt x="2857734" y="1428836"/>
                            <a:pt x="2857734" y="1428837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bg1"/>
                      </a:solidFill>
                      <a:prstDash val="solid"/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1">
                      <a:schemeClr val="lt1"/>
                    </a:fillRef>
                    <a:effectRef idx="0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rot="10800000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dirty="0"/>
                    </a:p>
                  </p:txBody>
                </p:sp>
              </p:grpSp>
            </p:grpSp>
          </p:grpSp>
        </p:grpSp>
        <p:sp>
          <p:nvSpPr>
            <p:cNvPr id="40" name="Дуга 102"/>
            <p:cNvSpPr>
              <a:spLocks noChangeArrowheads="1"/>
            </p:cNvSpPr>
            <p:nvPr/>
          </p:nvSpPr>
          <p:spPr bwMode="auto">
            <a:xfrm rot="16200000">
              <a:off x="4839184" y="3328916"/>
              <a:ext cx="5365469" cy="5394975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7" name="Дуга 102"/>
            <p:cNvSpPr>
              <a:spLocks noChangeArrowheads="1"/>
            </p:cNvSpPr>
            <p:nvPr/>
          </p:nvSpPr>
          <p:spPr bwMode="auto">
            <a:xfrm rot="10800000">
              <a:off x="4806811" y="-2014718"/>
              <a:ext cx="5347404" cy="5415052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0" name="Дуга 29"/>
            <p:cNvSpPr/>
            <p:nvPr/>
          </p:nvSpPr>
          <p:spPr bwMode="auto">
            <a:xfrm>
              <a:off x="-612831" y="3395021"/>
              <a:ext cx="5398499" cy="5367241"/>
            </a:xfrm>
            <a:prstGeom prst="arc">
              <a:avLst/>
            </a:prstGeom>
            <a:ln w="31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4" name="Дуга 102"/>
            <p:cNvSpPr>
              <a:spLocks noChangeArrowheads="1"/>
            </p:cNvSpPr>
            <p:nvPr/>
          </p:nvSpPr>
          <p:spPr bwMode="auto">
            <a:xfrm rot="5400000">
              <a:off x="-606888" y="-1999368"/>
              <a:ext cx="5365469" cy="5394977"/>
            </a:xfrm>
            <a:custGeom>
              <a:avLst/>
              <a:gdLst>
                <a:gd name="T0" fmla="*/ 1428837 w 2857670"/>
                <a:gd name="T1" fmla="*/ 0 h 2857735"/>
                <a:gd name="T2" fmla="*/ 1428835 w 2857670"/>
                <a:gd name="T3" fmla="*/ 1428868 h 2857735"/>
                <a:gd name="T4" fmla="*/ 2857670 w 2857670"/>
                <a:gd name="T5" fmla="*/ 1428868 h 2857735"/>
                <a:gd name="T6" fmla="*/ 11796480 60000 65536"/>
                <a:gd name="T7" fmla="*/ 11796480 60000 65536"/>
                <a:gd name="T8" fmla="*/ 5898240 60000 65536"/>
                <a:gd name="T9" fmla="*/ 1428837 w 2857670"/>
                <a:gd name="T10" fmla="*/ 0 h 2857735"/>
                <a:gd name="T11" fmla="*/ 2857670 w 2857670"/>
                <a:gd name="T12" fmla="*/ 1428868 h 2857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670" h="2857735" stroke="0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  <a:lnTo>
                    <a:pt x="1428835" y="1428868"/>
                  </a:lnTo>
                  <a:close/>
                </a:path>
                <a:path w="2857670" h="2857735" fill="none">
                  <a:moveTo>
                    <a:pt x="1428837" y="0"/>
                  </a:moveTo>
                  <a:lnTo>
                    <a:pt x="1428836" y="0"/>
                  </a:lnTo>
                  <a:cubicBezTo>
                    <a:pt x="2217959" y="1"/>
                    <a:pt x="2857670" y="639726"/>
                    <a:pt x="2857670" y="1428868"/>
                  </a:cubicBezTo>
                  <a:cubicBezTo>
                    <a:pt x="2857670" y="1428868"/>
                    <a:pt x="2857669" y="1428869"/>
                    <a:pt x="2857669" y="1428870"/>
                  </a:cubicBezTo>
                </a:path>
              </a:pathLst>
            </a:custGeom>
            <a:noFill/>
            <a:ln w="3175">
              <a:prstDash val="solid"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10800000"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30723" name="TextBox 164"/>
          <p:cNvSpPr txBox="1">
            <a:spLocks noChangeArrowheads="1"/>
          </p:cNvSpPr>
          <p:nvPr/>
        </p:nvSpPr>
        <p:spPr bwMode="auto">
          <a:xfrm>
            <a:off x="357188" y="142875"/>
            <a:ext cx="83931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Пчела села на цветок. Какова вероятность, что </a:t>
            </a:r>
          </a:p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               она попала на оранжевую часть?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Группа 132"/>
          <p:cNvGrpSpPr>
            <a:grpSpLocks/>
          </p:cNvGrpSpPr>
          <p:nvPr/>
        </p:nvGrpSpPr>
        <p:grpSpPr bwMode="auto">
          <a:xfrm>
            <a:off x="2051050" y="1665288"/>
            <a:ext cx="5040313" cy="5040312"/>
            <a:chOff x="1372448" y="243607"/>
            <a:chExt cx="6399103" cy="6370786"/>
          </a:xfrm>
        </p:grpSpPr>
        <p:sp>
          <p:nvSpPr>
            <p:cNvPr id="89" name="Oval 44"/>
            <p:cNvSpPr>
              <a:spLocks noChangeArrowheads="1"/>
            </p:cNvSpPr>
            <p:nvPr/>
          </p:nvSpPr>
          <p:spPr bwMode="auto">
            <a:xfrm>
              <a:off x="4472234" y="3070831"/>
              <a:ext cx="100773" cy="10032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9701" name="Группа 131"/>
            <p:cNvGrpSpPr>
              <a:grpSpLocks/>
            </p:cNvGrpSpPr>
            <p:nvPr/>
          </p:nvGrpSpPr>
          <p:grpSpPr bwMode="auto">
            <a:xfrm>
              <a:off x="1372448" y="243607"/>
              <a:ext cx="6399103" cy="6370786"/>
              <a:chOff x="353730" y="68746"/>
              <a:chExt cx="6399103" cy="6370786"/>
            </a:xfrm>
          </p:grpSpPr>
          <p:grpSp>
            <p:nvGrpSpPr>
              <p:cNvPr id="29706" name="Группа 109"/>
              <p:cNvGrpSpPr>
                <a:grpSpLocks/>
              </p:cNvGrpSpPr>
              <p:nvPr/>
            </p:nvGrpSpPr>
            <p:grpSpPr bwMode="auto">
              <a:xfrm>
                <a:off x="357158" y="71414"/>
                <a:ext cx="4276408" cy="4259840"/>
                <a:chOff x="492318" y="1585537"/>
                <a:chExt cx="4276408" cy="4259840"/>
              </a:xfrm>
            </p:grpSpPr>
            <p:cxnSp>
              <p:nvCxnSpPr>
                <p:cNvPr id="42" name="Прямая соединительная линия 41"/>
                <p:cNvCxnSpPr/>
                <p:nvPr/>
              </p:nvCxnSpPr>
              <p:spPr bwMode="auto">
                <a:xfrm rot="10800000" flipV="1">
                  <a:off x="492921" y="1590895"/>
                  <a:ext cx="4274802" cy="4221774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 bwMode="auto">
                <a:xfrm>
                  <a:off x="1137870" y="5176593"/>
                  <a:ext cx="3005059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 bwMode="auto">
                <a:xfrm>
                  <a:off x="507030" y="1584875"/>
                  <a:ext cx="4256662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 bwMode="auto">
                <a:xfrm>
                  <a:off x="507030" y="2640318"/>
                  <a:ext cx="4256662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 bwMode="auto">
                <a:xfrm>
                  <a:off x="507030" y="3695762"/>
                  <a:ext cx="4256662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 bwMode="auto">
                <a:xfrm>
                  <a:off x="507030" y="4749200"/>
                  <a:ext cx="4256662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 bwMode="auto">
                <a:xfrm>
                  <a:off x="507030" y="5802636"/>
                  <a:ext cx="4256662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 bwMode="auto">
                <a:xfrm rot="5400000">
                  <a:off x="525476" y="3694760"/>
                  <a:ext cx="4219768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 bwMode="auto">
                <a:xfrm rot="5400000">
                  <a:off x="-537681" y="369375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 bwMode="auto">
                <a:xfrm rot="5400000">
                  <a:off x="-1601847" y="369375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 bwMode="auto">
                <a:xfrm rot="5400000">
                  <a:off x="2652799" y="3693751"/>
                  <a:ext cx="4219768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4" name="Прямая соединительная линия 53"/>
                <p:cNvCxnSpPr/>
                <p:nvPr/>
              </p:nvCxnSpPr>
              <p:spPr bwMode="auto">
                <a:xfrm rot="5400000">
                  <a:off x="1588634" y="3693751"/>
                  <a:ext cx="4219768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5" name="Прямая соединительная линия 21"/>
                <p:cNvCxnSpPr>
                  <a:cxnSpLocks noChangeShapeType="1"/>
                </p:cNvCxnSpPr>
                <p:nvPr/>
              </p:nvCxnSpPr>
              <p:spPr bwMode="auto">
                <a:xfrm>
                  <a:off x="527185" y="1596914"/>
                  <a:ext cx="4236508" cy="4219768"/>
                </a:xfrm>
                <a:prstGeom prst="line">
                  <a:avLst/>
                </a:prstGeom>
                <a:ln w="3175">
                  <a:prstDash val="sysDot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 bwMode="auto">
                <a:xfrm>
                  <a:off x="1585303" y="1867798"/>
                  <a:ext cx="211825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 bwMode="auto">
                <a:xfrm>
                  <a:off x="1139886" y="2210917"/>
                  <a:ext cx="3005058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 bwMode="auto">
                <a:xfrm>
                  <a:off x="1589334" y="5513693"/>
                  <a:ext cx="2118254" cy="2007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 bwMode="auto">
                <a:xfrm rot="5400000">
                  <a:off x="-342939" y="3689738"/>
                  <a:ext cx="2971695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 bwMode="auto">
                <a:xfrm rot="5400000">
                  <a:off x="2645996" y="3693752"/>
                  <a:ext cx="2971695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 bwMode="auto">
                <a:xfrm rot="5400000">
                  <a:off x="-245086" y="3698767"/>
                  <a:ext cx="2110887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2" name="Прямая соединительная линия 61"/>
                <p:cNvCxnSpPr/>
                <p:nvPr/>
              </p:nvCxnSpPr>
              <p:spPr bwMode="auto">
                <a:xfrm rot="5400000">
                  <a:off x="3438170" y="3693751"/>
                  <a:ext cx="2108881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grpSp>
              <p:nvGrpSpPr>
                <p:cNvPr id="29805" name="Группа 87"/>
                <p:cNvGrpSpPr>
                  <a:grpSpLocks/>
                </p:cNvGrpSpPr>
                <p:nvPr/>
              </p:nvGrpSpPr>
              <p:grpSpPr bwMode="auto">
                <a:xfrm>
                  <a:off x="497773" y="1595064"/>
                  <a:ext cx="4257984" cy="4250313"/>
                  <a:chOff x="497773" y="1595064"/>
                  <a:chExt cx="4257984" cy="4250313"/>
                </a:xfrm>
              </p:grpSpPr>
              <p:sp>
                <p:nvSpPr>
                  <p:cNvPr id="84" name="Дуга 10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517410" y="1576466"/>
                    <a:ext cx="4217761" cy="4254646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85" name="Дуга 84"/>
                  <p:cNvSpPr/>
                  <p:nvPr/>
                </p:nvSpPr>
                <p:spPr bwMode="auto">
                  <a:xfrm>
                    <a:off x="498968" y="1627013"/>
                    <a:ext cx="4256662" cy="4217761"/>
                  </a:xfrm>
                  <a:prstGeom prst="arc">
                    <a:avLst/>
                  </a:prstGeom>
                  <a:ln w="76200"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86" name="Дуга 10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17410" y="1608571"/>
                    <a:ext cx="4217761" cy="4254646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87" name="Дуга 10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98968" y="1633032"/>
                    <a:ext cx="4254646" cy="4185656"/>
                  </a:xfrm>
                  <a:custGeom>
                    <a:avLst/>
                    <a:gdLst>
                      <a:gd name="T0" fmla="*/ 1428869 w 2857735"/>
                      <a:gd name="T1" fmla="*/ 0 h 2857670"/>
                      <a:gd name="T2" fmla="*/ 1428868 w 2857735"/>
                      <a:gd name="T3" fmla="*/ 1428835 h 2857670"/>
                      <a:gd name="T4" fmla="*/ 2857735 w 2857735"/>
                      <a:gd name="T5" fmla="*/ 1428835 h 2857670"/>
                      <a:gd name="T6" fmla="*/ 11796480 60000 65536"/>
                      <a:gd name="T7" fmla="*/ 11796480 60000 65536"/>
                      <a:gd name="T8" fmla="*/ 5898240 60000 65536"/>
                      <a:gd name="T9" fmla="*/ 1428869 w 2857735"/>
                      <a:gd name="T10" fmla="*/ 0 h 2857670"/>
                      <a:gd name="T11" fmla="*/ 2857735 w 2857735"/>
                      <a:gd name="T12" fmla="*/ 1428835 h 28576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735" h="2857670" stroke="0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  <a:lnTo>
                          <a:pt x="1428868" y="1428835"/>
                        </a:lnTo>
                        <a:close/>
                      </a:path>
                      <a:path w="2857735" h="2857670" fill="none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</p:grpSp>
          <p:grpSp>
            <p:nvGrpSpPr>
              <p:cNvPr id="29707" name="Группа 109"/>
              <p:cNvGrpSpPr>
                <a:grpSpLocks/>
              </p:cNvGrpSpPr>
              <p:nvPr/>
            </p:nvGrpSpPr>
            <p:grpSpPr bwMode="auto">
              <a:xfrm>
                <a:off x="2476425" y="68746"/>
                <a:ext cx="4276408" cy="4259840"/>
                <a:chOff x="492318" y="1585537"/>
                <a:chExt cx="4276408" cy="4259840"/>
              </a:xfrm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 bwMode="auto">
                <a:xfrm rot="10800000" flipV="1">
                  <a:off x="491909" y="1591556"/>
                  <a:ext cx="4276817" cy="4221774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 bwMode="auto">
                <a:xfrm>
                  <a:off x="1138873" y="5177256"/>
                  <a:ext cx="3005059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 bwMode="auto">
                <a:xfrm>
                  <a:off x="506017" y="1585537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 bwMode="auto">
                <a:xfrm>
                  <a:off x="506017" y="2640981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 bwMode="auto">
                <a:xfrm>
                  <a:off x="506017" y="3696424"/>
                  <a:ext cx="4258678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 bwMode="auto">
                <a:xfrm>
                  <a:off x="506017" y="4749861"/>
                  <a:ext cx="4258678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 bwMode="auto">
                <a:xfrm>
                  <a:off x="506017" y="5803298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 bwMode="auto">
                <a:xfrm rot="5400000">
                  <a:off x="526480" y="3695421"/>
                  <a:ext cx="4219767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 bwMode="auto">
                <a:xfrm rot="5400000">
                  <a:off x="-536677" y="3694413"/>
                  <a:ext cx="4219767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 bwMode="auto">
                <a:xfrm rot="5400000">
                  <a:off x="-1602859" y="3694413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 bwMode="auto">
                <a:xfrm rot="5400000">
                  <a:off x="2653803" y="3694413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 bwMode="auto">
                <a:xfrm rot="5400000">
                  <a:off x="1589638" y="3694413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44" name="Прямая соединительная линия 21"/>
                <p:cNvCxnSpPr>
                  <a:cxnSpLocks noChangeShapeType="1"/>
                </p:cNvCxnSpPr>
                <p:nvPr/>
              </p:nvCxnSpPr>
              <p:spPr bwMode="auto">
                <a:xfrm>
                  <a:off x="526171" y="1597576"/>
                  <a:ext cx="4238524" cy="4219767"/>
                </a:xfrm>
                <a:prstGeom prst="line">
                  <a:avLst/>
                </a:prstGeom>
                <a:ln w="3175">
                  <a:prstDash val="sysDot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 bwMode="auto">
                <a:xfrm>
                  <a:off x="1586306" y="1868459"/>
                  <a:ext cx="211825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 bwMode="auto">
                <a:xfrm>
                  <a:off x="1138873" y="2211580"/>
                  <a:ext cx="300707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 bwMode="auto">
                <a:xfrm>
                  <a:off x="1590337" y="5514356"/>
                  <a:ext cx="2118254" cy="200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 bwMode="auto">
                <a:xfrm rot="5400000">
                  <a:off x="-343951" y="3690399"/>
                  <a:ext cx="2971696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 bwMode="auto">
                <a:xfrm rot="5400000">
                  <a:off x="2644983" y="3694413"/>
                  <a:ext cx="2971696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 bwMode="auto">
                <a:xfrm rot="5400000">
                  <a:off x="-246099" y="3699429"/>
                  <a:ext cx="2110887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 bwMode="auto">
                <a:xfrm rot="5400000">
                  <a:off x="3439175" y="3694413"/>
                  <a:ext cx="2108880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grpSp>
              <p:nvGrpSpPr>
                <p:cNvPr id="29780" name="Группа 87"/>
                <p:cNvGrpSpPr>
                  <a:grpSpLocks/>
                </p:cNvGrpSpPr>
                <p:nvPr/>
              </p:nvGrpSpPr>
              <p:grpSpPr bwMode="auto">
                <a:xfrm>
                  <a:off x="497773" y="1595064"/>
                  <a:ext cx="4257984" cy="4250313"/>
                  <a:chOff x="497773" y="1595064"/>
                  <a:chExt cx="4257984" cy="4250313"/>
                </a:xfrm>
              </p:grpSpPr>
              <p:sp>
                <p:nvSpPr>
                  <p:cNvPr id="71" name="Дуга 10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517405" y="1576119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72" name="Дуга 71"/>
                  <p:cNvSpPr/>
                  <p:nvPr/>
                </p:nvSpPr>
                <p:spPr bwMode="auto">
                  <a:xfrm>
                    <a:off x="497955" y="1627674"/>
                    <a:ext cx="4258678" cy="4217761"/>
                  </a:xfrm>
                  <a:prstGeom prst="arc">
                    <a:avLst/>
                  </a:prstGeom>
                  <a:ln w="76200"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73" name="Дуга 10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17405" y="1608224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74" name="Дуга 10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97955" y="1633695"/>
                    <a:ext cx="4256662" cy="4185656"/>
                  </a:xfrm>
                  <a:custGeom>
                    <a:avLst/>
                    <a:gdLst>
                      <a:gd name="T0" fmla="*/ 1428869 w 2857735"/>
                      <a:gd name="T1" fmla="*/ 0 h 2857670"/>
                      <a:gd name="T2" fmla="*/ 1428868 w 2857735"/>
                      <a:gd name="T3" fmla="*/ 1428835 h 2857670"/>
                      <a:gd name="T4" fmla="*/ 2857735 w 2857735"/>
                      <a:gd name="T5" fmla="*/ 1428835 h 2857670"/>
                      <a:gd name="T6" fmla="*/ 11796480 60000 65536"/>
                      <a:gd name="T7" fmla="*/ 11796480 60000 65536"/>
                      <a:gd name="T8" fmla="*/ 5898240 60000 65536"/>
                      <a:gd name="T9" fmla="*/ 1428869 w 2857735"/>
                      <a:gd name="T10" fmla="*/ 0 h 2857670"/>
                      <a:gd name="T11" fmla="*/ 2857735 w 2857735"/>
                      <a:gd name="T12" fmla="*/ 1428835 h 28576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735" h="2857670" stroke="0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  <a:lnTo>
                          <a:pt x="1428868" y="1428835"/>
                        </a:lnTo>
                        <a:close/>
                      </a:path>
                      <a:path w="2857735" h="2857670" fill="none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</p:grpSp>
          <p:grpSp>
            <p:nvGrpSpPr>
              <p:cNvPr id="29708" name="Группа 109"/>
              <p:cNvGrpSpPr>
                <a:grpSpLocks/>
              </p:cNvGrpSpPr>
              <p:nvPr/>
            </p:nvGrpSpPr>
            <p:grpSpPr bwMode="auto">
              <a:xfrm>
                <a:off x="2475914" y="2179692"/>
                <a:ext cx="4276408" cy="4259840"/>
                <a:chOff x="492318" y="1585537"/>
                <a:chExt cx="4276408" cy="4259840"/>
              </a:xfrm>
            </p:grpSpPr>
            <p:cxnSp>
              <p:nvCxnSpPr>
                <p:cNvPr id="76" name="Прямая соединительная линия 75"/>
                <p:cNvCxnSpPr/>
                <p:nvPr/>
              </p:nvCxnSpPr>
              <p:spPr bwMode="auto">
                <a:xfrm rot="10800000" flipV="1">
                  <a:off x="492420" y="1591498"/>
                  <a:ext cx="4276817" cy="4221774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 bwMode="auto">
                <a:xfrm>
                  <a:off x="1139383" y="5177198"/>
                  <a:ext cx="3005059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 bwMode="auto">
                <a:xfrm>
                  <a:off x="506527" y="1585479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 bwMode="auto">
                <a:xfrm>
                  <a:off x="506527" y="2640922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 bwMode="auto">
                <a:xfrm>
                  <a:off x="506527" y="3696366"/>
                  <a:ext cx="4258678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 bwMode="auto">
                <a:xfrm>
                  <a:off x="506527" y="4749802"/>
                  <a:ext cx="4258678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 bwMode="auto">
                <a:xfrm>
                  <a:off x="506527" y="5803240"/>
                  <a:ext cx="4258678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 bwMode="auto">
                <a:xfrm rot="5400000">
                  <a:off x="526991" y="3695362"/>
                  <a:ext cx="4219767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 bwMode="auto">
                <a:xfrm rot="5400000">
                  <a:off x="-536167" y="3694354"/>
                  <a:ext cx="4219767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 bwMode="auto">
                <a:xfrm rot="5400000">
                  <a:off x="-1602348" y="3694354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 bwMode="auto">
                <a:xfrm rot="5400000">
                  <a:off x="2654314" y="3694354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 bwMode="auto">
                <a:xfrm rot="5400000">
                  <a:off x="1590148" y="3694354"/>
                  <a:ext cx="4219767" cy="201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3" name="Прямая соединительная линия 21"/>
                <p:cNvCxnSpPr>
                  <a:cxnSpLocks noChangeShapeType="1"/>
                </p:cNvCxnSpPr>
                <p:nvPr/>
              </p:nvCxnSpPr>
              <p:spPr bwMode="auto">
                <a:xfrm>
                  <a:off x="526682" y="1597518"/>
                  <a:ext cx="4238524" cy="4219767"/>
                </a:xfrm>
                <a:prstGeom prst="line">
                  <a:avLst/>
                </a:prstGeom>
                <a:ln w="3175">
                  <a:prstDash val="sysDot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4" name="Прямая соединительная линия 93"/>
                <p:cNvCxnSpPr/>
                <p:nvPr/>
              </p:nvCxnSpPr>
              <p:spPr bwMode="auto">
                <a:xfrm>
                  <a:off x="1586816" y="1868401"/>
                  <a:ext cx="211825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 bwMode="auto">
                <a:xfrm>
                  <a:off x="1139383" y="2211521"/>
                  <a:ext cx="300707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 bwMode="auto">
                <a:xfrm>
                  <a:off x="1590847" y="5514297"/>
                  <a:ext cx="2118254" cy="200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 bwMode="auto">
                <a:xfrm rot="5400000">
                  <a:off x="-343441" y="3690341"/>
                  <a:ext cx="2971696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 bwMode="auto">
                <a:xfrm rot="5400000">
                  <a:off x="2645493" y="3694354"/>
                  <a:ext cx="2971696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 bwMode="auto">
                <a:xfrm rot="5400000">
                  <a:off x="-245589" y="3699371"/>
                  <a:ext cx="2110887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 bwMode="auto">
                <a:xfrm rot="5400000">
                  <a:off x="3439685" y="3694354"/>
                  <a:ext cx="2108880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grpSp>
              <p:nvGrpSpPr>
                <p:cNvPr id="29755" name="Группа 87"/>
                <p:cNvGrpSpPr>
                  <a:grpSpLocks/>
                </p:cNvGrpSpPr>
                <p:nvPr/>
              </p:nvGrpSpPr>
              <p:grpSpPr bwMode="auto">
                <a:xfrm>
                  <a:off x="497773" y="1595064"/>
                  <a:ext cx="4257984" cy="4250313"/>
                  <a:chOff x="497773" y="1595064"/>
                  <a:chExt cx="4257984" cy="4250313"/>
                </a:xfrm>
              </p:grpSpPr>
              <p:sp>
                <p:nvSpPr>
                  <p:cNvPr id="102" name="Дуга 10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517915" y="1576061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03" name="Дуга 102"/>
                  <p:cNvSpPr/>
                  <p:nvPr/>
                </p:nvSpPr>
                <p:spPr bwMode="auto">
                  <a:xfrm>
                    <a:off x="498465" y="1627616"/>
                    <a:ext cx="4258678" cy="4217761"/>
                  </a:xfrm>
                  <a:prstGeom prst="arc">
                    <a:avLst/>
                  </a:prstGeom>
                  <a:ln w="76200"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04" name="Дуга 10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17915" y="1608166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05" name="Дуга 10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98465" y="1633636"/>
                    <a:ext cx="4256662" cy="4185656"/>
                  </a:xfrm>
                  <a:custGeom>
                    <a:avLst/>
                    <a:gdLst>
                      <a:gd name="T0" fmla="*/ 1428869 w 2857735"/>
                      <a:gd name="T1" fmla="*/ 0 h 2857670"/>
                      <a:gd name="T2" fmla="*/ 1428868 w 2857735"/>
                      <a:gd name="T3" fmla="*/ 1428835 h 2857670"/>
                      <a:gd name="T4" fmla="*/ 2857735 w 2857735"/>
                      <a:gd name="T5" fmla="*/ 1428835 h 2857670"/>
                      <a:gd name="T6" fmla="*/ 11796480 60000 65536"/>
                      <a:gd name="T7" fmla="*/ 11796480 60000 65536"/>
                      <a:gd name="T8" fmla="*/ 5898240 60000 65536"/>
                      <a:gd name="T9" fmla="*/ 1428869 w 2857735"/>
                      <a:gd name="T10" fmla="*/ 0 h 2857670"/>
                      <a:gd name="T11" fmla="*/ 2857735 w 2857735"/>
                      <a:gd name="T12" fmla="*/ 1428835 h 28576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735" h="2857670" stroke="0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  <a:lnTo>
                          <a:pt x="1428868" y="1428835"/>
                        </a:lnTo>
                        <a:close/>
                      </a:path>
                      <a:path w="2857735" h="2857670" fill="none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</p:grpSp>
          <p:grpSp>
            <p:nvGrpSpPr>
              <p:cNvPr id="29709" name="Группа 109"/>
              <p:cNvGrpSpPr>
                <a:grpSpLocks/>
              </p:cNvGrpSpPr>
              <p:nvPr/>
            </p:nvGrpSpPr>
            <p:grpSpPr bwMode="auto">
              <a:xfrm>
                <a:off x="353730" y="2177978"/>
                <a:ext cx="4276408" cy="4259840"/>
                <a:chOff x="492318" y="1585537"/>
                <a:chExt cx="4276408" cy="4259840"/>
              </a:xfrm>
            </p:grpSpPr>
            <p:cxnSp>
              <p:nvCxnSpPr>
                <p:cNvPr id="107" name="Прямая соединительная линия 106"/>
                <p:cNvCxnSpPr/>
                <p:nvPr/>
              </p:nvCxnSpPr>
              <p:spPr bwMode="auto">
                <a:xfrm rot="10800000" flipV="1">
                  <a:off x="492318" y="1591206"/>
                  <a:ext cx="4276817" cy="4221774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 bwMode="auto">
                <a:xfrm>
                  <a:off x="1139283" y="5176904"/>
                  <a:ext cx="3005058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 bwMode="auto">
                <a:xfrm>
                  <a:off x="506427" y="1585186"/>
                  <a:ext cx="4258677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0" name="Прямая соединительная линия 109"/>
                <p:cNvCxnSpPr/>
                <p:nvPr/>
              </p:nvCxnSpPr>
              <p:spPr bwMode="auto">
                <a:xfrm>
                  <a:off x="506427" y="2640629"/>
                  <a:ext cx="4258677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 bwMode="auto">
                <a:xfrm>
                  <a:off x="506427" y="3696073"/>
                  <a:ext cx="4258677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 bwMode="auto">
                <a:xfrm>
                  <a:off x="506427" y="4749510"/>
                  <a:ext cx="4258677" cy="2006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 bwMode="auto">
                <a:xfrm>
                  <a:off x="506427" y="5802947"/>
                  <a:ext cx="4258677" cy="2007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 bwMode="auto">
                <a:xfrm rot="5400000">
                  <a:off x="526888" y="3695070"/>
                  <a:ext cx="4219768" cy="0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 bwMode="auto">
                <a:xfrm rot="5400000">
                  <a:off x="-534253" y="369406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 bwMode="auto">
                <a:xfrm rot="5400000">
                  <a:off x="-1602450" y="369406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 bwMode="auto">
                <a:xfrm rot="5400000">
                  <a:off x="2654212" y="369406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8" name="Прямая соединительная линия 117"/>
                <p:cNvCxnSpPr/>
                <p:nvPr/>
              </p:nvCxnSpPr>
              <p:spPr bwMode="auto">
                <a:xfrm rot="5400000">
                  <a:off x="1590047" y="3694062"/>
                  <a:ext cx="4219768" cy="2015"/>
                </a:xfrm>
                <a:prstGeom prst="line">
                  <a:avLst/>
                </a:prstGeom>
                <a:noFill/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19" name="Прямая соединительная линия 21"/>
                <p:cNvCxnSpPr>
                  <a:cxnSpLocks noChangeShapeType="1"/>
                </p:cNvCxnSpPr>
                <p:nvPr/>
              </p:nvCxnSpPr>
              <p:spPr bwMode="auto">
                <a:xfrm>
                  <a:off x="526582" y="1597225"/>
                  <a:ext cx="4238522" cy="4219768"/>
                </a:xfrm>
                <a:prstGeom prst="line">
                  <a:avLst/>
                </a:prstGeom>
                <a:ln w="3175">
                  <a:prstDash val="sysDot"/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 bwMode="auto">
                <a:xfrm>
                  <a:off x="1586716" y="1868109"/>
                  <a:ext cx="2118253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 bwMode="auto">
                <a:xfrm>
                  <a:off x="1139283" y="2211228"/>
                  <a:ext cx="3007074" cy="0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 bwMode="auto">
                <a:xfrm>
                  <a:off x="1590747" y="5514004"/>
                  <a:ext cx="2118253" cy="2007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 bwMode="auto">
                <a:xfrm rot="5400000">
                  <a:off x="-343542" y="3690049"/>
                  <a:ext cx="2971695" cy="2016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 bwMode="auto">
                <a:xfrm rot="5400000">
                  <a:off x="2645393" y="3694062"/>
                  <a:ext cx="2971695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 bwMode="auto">
                <a:xfrm rot="5400000">
                  <a:off x="-245689" y="3699078"/>
                  <a:ext cx="2110887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cxnSp>
              <p:nvCxnSpPr>
                <p:cNvPr id="126" name="Прямая соединительная линия 125"/>
                <p:cNvCxnSpPr/>
                <p:nvPr/>
              </p:nvCxnSpPr>
              <p:spPr bwMode="auto">
                <a:xfrm rot="5400000">
                  <a:off x="3439584" y="3694062"/>
                  <a:ext cx="2108881" cy="2015"/>
                </a:xfrm>
                <a:prstGeom prst="line">
                  <a:avLst/>
                </a:prstGeom>
                <a:ln w="3175">
                  <a:prstDash val="sysDot"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</p:cxnSp>
            <p:grpSp>
              <p:nvGrpSpPr>
                <p:cNvPr id="29730" name="Группа 87"/>
                <p:cNvGrpSpPr>
                  <a:grpSpLocks/>
                </p:cNvGrpSpPr>
                <p:nvPr/>
              </p:nvGrpSpPr>
              <p:grpSpPr bwMode="auto">
                <a:xfrm>
                  <a:off x="497773" y="1595064"/>
                  <a:ext cx="4257984" cy="4250313"/>
                  <a:chOff x="497773" y="1595064"/>
                  <a:chExt cx="4257984" cy="4250313"/>
                </a:xfrm>
              </p:grpSpPr>
              <p:sp>
                <p:nvSpPr>
                  <p:cNvPr id="128" name="Дуга 10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517815" y="1575769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29" name="Дуга 128"/>
                  <p:cNvSpPr/>
                  <p:nvPr/>
                </p:nvSpPr>
                <p:spPr bwMode="auto">
                  <a:xfrm>
                    <a:off x="498365" y="1627324"/>
                    <a:ext cx="4258677" cy="4217761"/>
                  </a:xfrm>
                  <a:prstGeom prst="arc">
                    <a:avLst/>
                  </a:prstGeom>
                  <a:ln w="76200"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30" name="Дуга 10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17815" y="1607874"/>
                    <a:ext cx="4217761" cy="4256662"/>
                  </a:xfrm>
                  <a:custGeom>
                    <a:avLst/>
                    <a:gdLst>
                      <a:gd name="T0" fmla="*/ 1428837 w 2857670"/>
                      <a:gd name="T1" fmla="*/ 0 h 2857735"/>
                      <a:gd name="T2" fmla="*/ 1428835 w 2857670"/>
                      <a:gd name="T3" fmla="*/ 1428868 h 2857735"/>
                      <a:gd name="T4" fmla="*/ 2857670 w 2857670"/>
                      <a:gd name="T5" fmla="*/ 1428868 h 2857735"/>
                      <a:gd name="T6" fmla="*/ 11796480 60000 65536"/>
                      <a:gd name="T7" fmla="*/ 11796480 60000 65536"/>
                      <a:gd name="T8" fmla="*/ 5898240 60000 65536"/>
                      <a:gd name="T9" fmla="*/ 1428837 w 2857670"/>
                      <a:gd name="T10" fmla="*/ 0 h 2857735"/>
                      <a:gd name="T11" fmla="*/ 2857670 w 2857670"/>
                      <a:gd name="T12" fmla="*/ 1428868 h 285773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670" h="2857735" stroke="0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  <a:lnTo>
                          <a:pt x="1428835" y="1428868"/>
                        </a:lnTo>
                        <a:close/>
                      </a:path>
                      <a:path w="2857670" h="2857735" fill="none">
                        <a:moveTo>
                          <a:pt x="1428837" y="0"/>
                        </a:moveTo>
                        <a:lnTo>
                          <a:pt x="1428836" y="0"/>
                        </a:lnTo>
                        <a:cubicBezTo>
                          <a:pt x="2217959" y="1"/>
                          <a:pt x="2857670" y="639726"/>
                          <a:pt x="2857670" y="1428868"/>
                        </a:cubicBezTo>
                        <a:cubicBezTo>
                          <a:pt x="2857670" y="1428868"/>
                          <a:pt x="2857669" y="1428869"/>
                          <a:pt x="2857669" y="1428870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eaVert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131" name="Дуга 10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498365" y="1633343"/>
                    <a:ext cx="4256662" cy="4185656"/>
                  </a:xfrm>
                  <a:custGeom>
                    <a:avLst/>
                    <a:gdLst>
                      <a:gd name="T0" fmla="*/ 1428869 w 2857735"/>
                      <a:gd name="T1" fmla="*/ 0 h 2857670"/>
                      <a:gd name="T2" fmla="*/ 1428868 w 2857735"/>
                      <a:gd name="T3" fmla="*/ 1428835 h 2857670"/>
                      <a:gd name="T4" fmla="*/ 2857735 w 2857735"/>
                      <a:gd name="T5" fmla="*/ 1428835 h 2857670"/>
                      <a:gd name="T6" fmla="*/ 11796480 60000 65536"/>
                      <a:gd name="T7" fmla="*/ 11796480 60000 65536"/>
                      <a:gd name="T8" fmla="*/ 5898240 60000 65536"/>
                      <a:gd name="T9" fmla="*/ 1428869 w 2857735"/>
                      <a:gd name="T10" fmla="*/ 0 h 2857670"/>
                      <a:gd name="T11" fmla="*/ 2857735 w 2857735"/>
                      <a:gd name="T12" fmla="*/ 1428835 h 28576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57735" h="2857670" stroke="0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  <a:lnTo>
                          <a:pt x="1428868" y="1428835"/>
                        </a:lnTo>
                        <a:close/>
                      </a:path>
                      <a:path w="2857735" h="2857670" fill="none">
                        <a:moveTo>
                          <a:pt x="1428869" y="0"/>
                        </a:moveTo>
                        <a:lnTo>
                          <a:pt x="1428868" y="0"/>
                        </a:lnTo>
                        <a:cubicBezTo>
                          <a:pt x="2218010" y="1"/>
                          <a:pt x="2857735" y="639712"/>
                          <a:pt x="2857735" y="1428835"/>
                        </a:cubicBezTo>
                        <a:cubicBezTo>
                          <a:pt x="2857735" y="1428835"/>
                          <a:pt x="2857734" y="1428836"/>
                          <a:pt x="2857734" y="1428837"/>
                        </a:cubicBezTo>
                      </a:path>
                    </a:pathLst>
                  </a:custGeom>
                  <a:noFill/>
                  <a:ln w="76200">
                    <a:prstDash val="solid"/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ot="10800000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</p:grpSp>
        </p:grpSp>
        <p:sp>
          <p:nvSpPr>
            <p:cNvPr id="140" name="Пирог 139"/>
            <p:cNvSpPr/>
            <p:nvPr/>
          </p:nvSpPr>
          <p:spPr>
            <a:xfrm rot="8186176">
              <a:off x="3444346" y="2801954"/>
              <a:ext cx="2273445" cy="1268138"/>
            </a:xfrm>
            <a:prstGeom prst="pie">
              <a:avLst>
                <a:gd name="adj1" fmla="val 2640404"/>
                <a:gd name="adj2" fmla="val 8045687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1" name="Пирог 140"/>
            <p:cNvSpPr/>
            <p:nvPr/>
          </p:nvSpPr>
          <p:spPr>
            <a:xfrm rot="13534019">
              <a:off x="3439322" y="2819214"/>
              <a:ext cx="2273418" cy="1267727"/>
            </a:xfrm>
            <a:prstGeom prst="pie">
              <a:avLst>
                <a:gd name="adj1" fmla="val 2640404"/>
                <a:gd name="adj2" fmla="val 8045687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2" name="Пирог 141"/>
            <p:cNvSpPr/>
            <p:nvPr/>
          </p:nvSpPr>
          <p:spPr>
            <a:xfrm rot="18953179">
              <a:off x="3424192" y="2803961"/>
              <a:ext cx="2273445" cy="1268138"/>
            </a:xfrm>
            <a:prstGeom prst="pie">
              <a:avLst>
                <a:gd name="adj1" fmla="val 2640404"/>
                <a:gd name="adj2" fmla="val 8045687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43" name="Пирог 142"/>
            <p:cNvSpPr/>
            <p:nvPr/>
          </p:nvSpPr>
          <p:spPr>
            <a:xfrm rot="2704490">
              <a:off x="3424206" y="2792122"/>
              <a:ext cx="2273417" cy="1269743"/>
            </a:xfrm>
            <a:prstGeom prst="pie">
              <a:avLst>
                <a:gd name="adj1" fmla="val 2640404"/>
                <a:gd name="adj2" fmla="val 8045687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9699" name="TextBox 133"/>
          <p:cNvSpPr txBox="1">
            <a:spLocks noChangeArrowheads="1"/>
          </p:cNvSpPr>
          <p:nvPr/>
        </p:nvSpPr>
        <p:spPr bwMode="auto">
          <a:xfrm>
            <a:off x="274638" y="482604"/>
            <a:ext cx="85867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      Найти площадь общей части кругов с центрами в </a:t>
            </a:r>
          </a:p>
          <a:p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вершинах квадрата со стороной 1 единичный отрезок.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951" y="628650"/>
            <a:ext cx="872386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Используемая литература и </a:t>
            </a:r>
            <a:r>
              <a:rPr lang="ru-RU" sz="40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рессурсы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: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950" y="2181162"/>
            <a:ext cx="829291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 Сергеев И.Н. Математика. Задачи с ответами и решениями : учебное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пособие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/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Издательство «КДУ», 200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9.ISBN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978-5-98227-628-5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6346" y="1606225"/>
            <a:ext cx="2556000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www.shevkin.ru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Управляющая кнопка: далее 5">
            <a:hlinkClick r:id="rId3" action="ppaction://hlinksldjump" highlightClick="1"/>
          </p:cNvPr>
          <p:cNvSpPr/>
          <p:nvPr/>
        </p:nvSpPr>
        <p:spPr>
          <a:xfrm>
            <a:off x="8216900" y="631385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27674" y="6304518"/>
            <a:ext cx="151137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</a:p>
        </p:txBody>
      </p:sp>
      <p:sp>
        <p:nvSpPr>
          <p:cNvPr id="8" name="TextBox 11"/>
          <p:cNvSpPr txBox="1"/>
          <p:nvPr/>
        </p:nvSpPr>
        <p:spPr>
          <a:xfrm>
            <a:off x="2976852" y="5850472"/>
            <a:ext cx="3190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800" dirty="0" smtClean="0">
                <a:solidFill>
                  <a:srgbClr val="405541"/>
                </a:solidFill>
              </a:rPr>
              <a:t>Презентацию создали учителя математики школы №1280 г. Москвы</a:t>
            </a:r>
          </a:p>
          <a:p>
            <a:pPr algn="ctr"/>
            <a:r>
              <a:rPr lang="ru-RU" sz="800" dirty="0" smtClean="0">
                <a:solidFill>
                  <a:srgbClr val="405541"/>
                </a:solidFill>
              </a:rPr>
              <a:t>Замковая Т.Б. и Нечаева Н.В.</a:t>
            </a:r>
            <a:endParaRPr lang="ru-RU" sz="800" dirty="0">
              <a:solidFill>
                <a:srgbClr val="40554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80344" y="3045533"/>
            <a:ext cx="7691118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*  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Авторы благодарят создателей  основы для циферблата на слайде №21,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ссылка на картинку перестала существовать за время  выполнения работы.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303770" y="1511704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lastslide" highlightClick="1"/>
          </p:cNvPr>
          <p:cNvSpPr/>
          <p:nvPr/>
        </p:nvSpPr>
        <p:spPr>
          <a:xfrm>
            <a:off x="7303770" y="4990761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Управляющая кнопка: далее 8">
            <a:hlinkClick r:id="rId3" action="ppaction://hlinksldjump" highlightClick="1"/>
          </p:cNvPr>
          <p:cNvSpPr/>
          <p:nvPr/>
        </p:nvSpPr>
        <p:spPr>
          <a:xfrm>
            <a:off x="7320940" y="323995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1" name="Управляющая кнопка: далее 10">
            <a:hlinkClick r:id="rId4" action="ppaction://hlinksldjump" highlightClick="1"/>
          </p:cNvPr>
          <p:cNvSpPr/>
          <p:nvPr/>
        </p:nvSpPr>
        <p:spPr>
          <a:xfrm>
            <a:off x="7319010" y="241768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49207" y="228600"/>
            <a:ext cx="424558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оглавление</a:t>
            </a: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4575" y="1417156"/>
            <a:ext cx="5212068" cy="440120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Симметрия. Свойства дуг</a:t>
            </a:r>
            <a:endParaRPr lang="ru-RU" sz="28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Части окружности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«Тригонометрические часы» 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Задачи на бумаге в клеточку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 smtClean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Ссылки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4" name="Управляющая кнопка: далее 13">
            <a:hlinkClick r:id="rId5" action="ppaction://hlinksldjump" highlightClick="1"/>
          </p:cNvPr>
          <p:cNvSpPr/>
          <p:nvPr/>
        </p:nvSpPr>
        <p:spPr>
          <a:xfrm>
            <a:off x="7305700" y="410863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927100" y="1954213"/>
            <a:ext cx="4319588" cy="4319587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2011363" y="184150"/>
            <a:ext cx="5164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Центр симметрии окружности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0800000">
            <a:off x="1193800" y="3059113"/>
            <a:ext cx="3765550" cy="21113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3084513" y="410051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926013" y="512921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155700" y="3019425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5" name="TextBox 18"/>
          <p:cNvSpPr txBox="1">
            <a:spLocks noChangeArrowheads="1"/>
          </p:cNvSpPr>
          <p:nvPr/>
        </p:nvSpPr>
        <p:spPr bwMode="auto">
          <a:xfrm>
            <a:off x="3149600" y="337693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О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705350" y="4584700"/>
            <a:ext cx="423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К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93750" y="25844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F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894388" y="3422650"/>
            <a:ext cx="2124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KO=OF=R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68988" y="4356100"/>
            <a:ext cx="30591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O</a:t>
            </a:r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середина  </a:t>
            </a: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KF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14403" name="Object 2"/>
          <p:cNvGraphicFramePr>
            <a:graphicFrameLocks noChangeAspect="1"/>
          </p:cNvGraphicFramePr>
          <p:nvPr/>
        </p:nvGraphicFramePr>
        <p:xfrm>
          <a:off x="5505450" y="1295400"/>
          <a:ext cx="3240088" cy="720725"/>
        </p:xfrm>
        <a:graphic>
          <a:graphicData uri="http://schemas.openxmlformats.org/presentationml/2006/ole">
            <p:oleObj spid="_x0000_s1026" name="Equation" r:id="rId4" imgW="914400" imgH="203040" progId="">
              <p:embed/>
            </p:oleObj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883275" y="2489200"/>
            <a:ext cx="2370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KF-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диаметр</a:t>
            </a:r>
          </a:p>
        </p:txBody>
      </p:sp>
      <p:graphicFrame>
        <p:nvGraphicFramePr>
          <p:cNvPr id="614405" name="Object 3"/>
          <p:cNvGraphicFramePr>
            <a:graphicFrameLocks noChangeAspect="1"/>
          </p:cNvGraphicFramePr>
          <p:nvPr/>
        </p:nvGraphicFramePr>
        <p:xfrm>
          <a:off x="5207000" y="5286375"/>
          <a:ext cx="2319338" cy="720725"/>
        </p:xfrm>
        <a:graphic>
          <a:graphicData uri="http://schemas.openxmlformats.org/presentationml/2006/ole">
            <p:oleObj spid="_x0000_s1027" name="Equation" r:id="rId5" imgW="736560" imgH="228600" progId="">
              <p:embed/>
            </p:oleObj>
          </a:graphicData>
        </a:graphic>
      </p:graphicFrame>
      <p:cxnSp>
        <p:nvCxnSpPr>
          <p:cNvPr id="36" name="Прямая соединительная линия 35"/>
          <p:cNvCxnSpPr/>
          <p:nvPr/>
        </p:nvCxnSpPr>
        <p:spPr>
          <a:xfrm rot="5400000">
            <a:off x="2149475" y="3584575"/>
            <a:ext cx="88900" cy="444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4003675" y="4651375"/>
            <a:ext cx="88900" cy="4445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94200" y="6024563"/>
          <a:ext cx="4667250" cy="649287"/>
        </p:xfrm>
        <a:graphic>
          <a:graphicData uri="http://schemas.openxmlformats.org/presentationml/2006/ole">
            <p:oleObj spid="_x0000_s1028" name="Equation" r:id="rId6" imgW="1460160" imgH="2030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20" grpId="0"/>
      <p:bldP spid="21" grpId="0"/>
      <p:bldP spid="27" grpId="0"/>
      <p:bldP spid="2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Box 5"/>
          <p:cNvSpPr txBox="1">
            <a:spLocks noChangeArrowheads="1"/>
          </p:cNvSpPr>
          <p:nvPr/>
        </p:nvSpPr>
        <p:spPr bwMode="auto">
          <a:xfrm>
            <a:off x="2181225" y="228600"/>
            <a:ext cx="4779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Ось симметрии окружности</a:t>
            </a:r>
          </a:p>
        </p:txBody>
      </p:sp>
      <p:sp>
        <p:nvSpPr>
          <p:cNvPr id="3" name="Овал 2"/>
          <p:cNvSpPr/>
          <p:nvPr/>
        </p:nvSpPr>
        <p:spPr>
          <a:xfrm>
            <a:off x="927100" y="1954213"/>
            <a:ext cx="4319588" cy="4319587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60" name="TextBox 4"/>
          <p:cNvSpPr txBox="1">
            <a:spLocks noChangeArrowheads="1"/>
          </p:cNvSpPr>
          <p:nvPr/>
        </p:nvSpPr>
        <p:spPr bwMode="auto">
          <a:xfrm>
            <a:off x="3149600" y="365125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О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1193800" y="3059113"/>
            <a:ext cx="3765550" cy="21113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926013" y="512921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55700" y="3019425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64" name="TextBox 9"/>
          <p:cNvSpPr txBox="1">
            <a:spLocks noChangeArrowheads="1"/>
          </p:cNvSpPr>
          <p:nvPr/>
        </p:nvSpPr>
        <p:spPr bwMode="auto">
          <a:xfrm>
            <a:off x="4705350" y="4584700"/>
            <a:ext cx="423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К</a:t>
            </a:r>
          </a:p>
        </p:txBody>
      </p:sp>
      <p:sp>
        <p:nvSpPr>
          <p:cNvPr id="2065" name="TextBox 10"/>
          <p:cNvSpPr txBox="1">
            <a:spLocks noChangeArrowheads="1"/>
          </p:cNvSpPr>
          <p:nvPr/>
        </p:nvSpPr>
        <p:spPr bwMode="auto">
          <a:xfrm>
            <a:off x="793750" y="25844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F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260350" y="2530475"/>
            <a:ext cx="4889500" cy="27559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49250" y="2006600"/>
          <a:ext cx="360363" cy="720725"/>
        </p:xfrm>
        <a:graphic>
          <a:graphicData uri="http://schemas.openxmlformats.org/presentationml/2006/ole">
            <p:oleObj spid="_x0000_s2050" name="Equation" r:id="rId4" imgW="88560" imgH="177480" progId="">
              <p:embed/>
            </p:oleObj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 rot="5400000">
            <a:off x="668338" y="2828925"/>
            <a:ext cx="3646488" cy="19319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2203450" y="2886075"/>
            <a:ext cx="2190750" cy="3429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1604169" y="4083844"/>
            <a:ext cx="1455737" cy="15906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 rot="17919331">
            <a:off x="2522538" y="3689350"/>
            <a:ext cx="139700" cy="136525"/>
          </a:xfrm>
          <a:prstGeom prst="rect">
            <a:avLst/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416300" y="194786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489075" y="5570538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084513" y="410051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449513" y="3746500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327400" y="1428750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E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193800" y="560705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Q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15428" name="Object 3"/>
          <p:cNvGraphicFramePr>
            <a:graphicFrameLocks noChangeAspect="1"/>
          </p:cNvGraphicFramePr>
          <p:nvPr/>
        </p:nvGraphicFramePr>
        <p:xfrm>
          <a:off x="5327650" y="806450"/>
          <a:ext cx="3195638" cy="720725"/>
        </p:xfrm>
        <a:graphic>
          <a:graphicData uri="http://schemas.openxmlformats.org/presentationml/2006/ole">
            <p:oleObj spid="_x0000_s2051" name="Equation" r:id="rId5" imgW="901440" imgH="203040" progId="">
              <p:embed/>
            </p:oleObj>
          </a:graphicData>
        </a:graphic>
      </p:graphicFrame>
      <p:cxnSp>
        <p:nvCxnSpPr>
          <p:cNvPr id="46" name="Прямая соединительная линия 45"/>
          <p:cNvCxnSpPr/>
          <p:nvPr/>
        </p:nvCxnSpPr>
        <p:spPr>
          <a:xfrm rot="5400000">
            <a:off x="15875" y="2517775"/>
            <a:ext cx="4933950" cy="25781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615430" name="Object 4"/>
          <p:cNvGraphicFramePr>
            <a:graphicFrameLocks noChangeAspect="1"/>
          </p:cNvGraphicFramePr>
          <p:nvPr/>
        </p:nvGraphicFramePr>
        <p:xfrm>
          <a:off x="3816350" y="1117600"/>
          <a:ext cx="327025" cy="400050"/>
        </p:xfrm>
        <a:graphic>
          <a:graphicData uri="http://schemas.openxmlformats.org/presentationml/2006/ole">
            <p:oleObj spid="_x0000_s2052" name="Equation" r:id="rId6" imgW="114120" imgH="139680" progId="">
              <p:embed/>
            </p:oleObj>
          </a:graphicData>
        </a:graphic>
      </p:graphicFrame>
      <p:graphicFrame>
        <p:nvGraphicFramePr>
          <p:cNvPr id="615432" name="Object 5"/>
          <p:cNvGraphicFramePr>
            <a:graphicFrameLocks noChangeAspect="1"/>
          </p:cNvGraphicFramePr>
          <p:nvPr/>
        </p:nvGraphicFramePr>
        <p:xfrm>
          <a:off x="5372100" y="1428750"/>
          <a:ext cx="3014663" cy="720725"/>
        </p:xfrm>
        <a:graphic>
          <a:graphicData uri="http://schemas.openxmlformats.org/presentationml/2006/ole">
            <p:oleObj spid="_x0000_s2053" name="Equation" r:id="rId7" imgW="850680" imgH="203040" progId="">
              <p:embed/>
            </p:oleObj>
          </a:graphicData>
        </a:graphic>
      </p:graphicFrame>
      <p:graphicFrame>
        <p:nvGraphicFramePr>
          <p:cNvPr id="615434" name="Object 6"/>
          <p:cNvGraphicFramePr>
            <a:graphicFrameLocks noChangeAspect="1"/>
          </p:cNvGraphicFramePr>
          <p:nvPr/>
        </p:nvGraphicFramePr>
        <p:xfrm>
          <a:off x="5949950" y="2851150"/>
          <a:ext cx="2111375" cy="720725"/>
        </p:xfrm>
        <a:graphic>
          <a:graphicData uri="http://schemas.openxmlformats.org/presentationml/2006/ole">
            <p:oleObj spid="_x0000_s2054" name="Equation" r:id="rId8" imgW="558720" imgH="190440" progId="">
              <p:embed/>
            </p:oleObj>
          </a:graphicData>
        </a:graphic>
      </p:graphicFrame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216150" y="32067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T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261100" y="2139950"/>
            <a:ext cx="1517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QT=ET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2" name="Группа 63"/>
          <p:cNvGrpSpPr>
            <a:grpSpLocks/>
          </p:cNvGrpSpPr>
          <p:nvPr/>
        </p:nvGrpSpPr>
        <p:grpSpPr bwMode="auto">
          <a:xfrm>
            <a:off x="2854325" y="2895600"/>
            <a:ext cx="155575" cy="133350"/>
            <a:chOff x="2855117" y="2895600"/>
            <a:chExt cx="153990" cy="133350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2875545" y="2895600"/>
              <a:ext cx="133562" cy="889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2855117" y="2940050"/>
              <a:ext cx="133563" cy="889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Группа 64"/>
          <p:cNvGrpSpPr>
            <a:grpSpLocks/>
          </p:cNvGrpSpPr>
          <p:nvPr/>
        </p:nvGrpSpPr>
        <p:grpSpPr bwMode="auto">
          <a:xfrm>
            <a:off x="1993900" y="4495800"/>
            <a:ext cx="153988" cy="133350"/>
            <a:chOff x="2855117" y="2895600"/>
            <a:chExt cx="153990" cy="133350"/>
          </a:xfrm>
        </p:grpSpPr>
        <p:cxnSp>
          <p:nvCxnSpPr>
            <p:cNvPr id="66" name="Прямая соединительная линия 65"/>
            <p:cNvCxnSpPr/>
            <p:nvPr/>
          </p:nvCxnSpPr>
          <p:spPr>
            <a:xfrm>
              <a:off x="2875755" y="2895600"/>
              <a:ext cx="133352" cy="889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2855117" y="2940050"/>
              <a:ext cx="133352" cy="889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994400" y="3573463"/>
            <a:ext cx="1655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bg1"/>
                </a:solidFill>
                <a:latin typeface="Calibri" pitchFamily="34" charset="0"/>
              </a:rPr>
              <a:t>OE</a:t>
            </a: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=OQ</a:t>
            </a:r>
            <a:endParaRPr lang="ru-RU" sz="320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615436" name="Object 7"/>
          <p:cNvGraphicFramePr>
            <a:graphicFrameLocks noChangeAspect="1"/>
          </p:cNvGraphicFramePr>
          <p:nvPr/>
        </p:nvGraphicFramePr>
        <p:xfrm>
          <a:off x="5683250" y="4116388"/>
          <a:ext cx="3195638" cy="720725"/>
        </p:xfrm>
        <a:graphic>
          <a:graphicData uri="http://schemas.openxmlformats.org/presentationml/2006/ole">
            <p:oleObj spid="_x0000_s2055" name="Equation" r:id="rId9" imgW="901440" imgH="203040" progId="">
              <p:embed/>
            </p:oleObj>
          </a:graphicData>
        </a:graphic>
      </p:graphicFrame>
      <p:graphicFrame>
        <p:nvGraphicFramePr>
          <p:cNvPr id="615438" name="Object 8"/>
          <p:cNvGraphicFramePr>
            <a:graphicFrameLocks noChangeAspect="1"/>
          </p:cNvGraphicFramePr>
          <p:nvPr/>
        </p:nvGraphicFramePr>
        <p:xfrm>
          <a:off x="3733800" y="6175375"/>
          <a:ext cx="5280025" cy="720725"/>
        </p:xfrm>
        <a:graphic>
          <a:graphicData uri="http://schemas.openxmlformats.org/presentationml/2006/ole">
            <p:oleObj spid="_x0000_s2056" name="Equation" r:id="rId10" imgW="1676160" imgH="228600" progId="">
              <p:embed/>
            </p:oleObj>
          </a:graphicData>
        </a:graphic>
      </p:graphicFrame>
      <p:sp>
        <p:nvSpPr>
          <p:cNvPr id="2084" name="TextBox 72"/>
          <p:cNvSpPr txBox="1">
            <a:spLocks noChangeArrowheads="1"/>
          </p:cNvSpPr>
          <p:nvPr/>
        </p:nvSpPr>
        <p:spPr bwMode="auto">
          <a:xfrm>
            <a:off x="5638829" y="4854575"/>
            <a:ext cx="304762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AEE06"/>
                </a:solidFill>
                <a:latin typeface="Calibri" pitchFamily="34" charset="0"/>
              </a:rPr>
              <a:t>l-</a:t>
            </a:r>
            <a:r>
              <a:rPr lang="ru-RU" sz="3200" dirty="0">
                <a:solidFill>
                  <a:srgbClr val="FAEE06"/>
                </a:solidFill>
                <a:latin typeface="Calibri" pitchFamily="34" charset="0"/>
              </a:rPr>
              <a:t>ось симметрии</a:t>
            </a:r>
          </a:p>
          <a:p>
            <a:r>
              <a:rPr lang="ru-RU" sz="3200" dirty="0">
                <a:solidFill>
                  <a:srgbClr val="FAEE06"/>
                </a:solidFill>
                <a:latin typeface="Calibri" pitchFamily="34" charset="0"/>
              </a:rPr>
              <a:t> окружности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2" grpId="0" animBg="1"/>
      <p:bldP spid="21" grpId="0" animBg="1"/>
      <p:bldP spid="20" grpId="0" animBg="1"/>
      <p:bldP spid="41" grpId="0"/>
      <p:bldP spid="42" grpId="0"/>
      <p:bldP spid="53" grpId="0"/>
      <p:bldP spid="54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0" name="Группа 5"/>
          <p:cNvGrpSpPr>
            <a:grpSpLocks/>
          </p:cNvGrpSpPr>
          <p:nvPr/>
        </p:nvGrpSpPr>
        <p:grpSpPr bwMode="auto">
          <a:xfrm>
            <a:off x="927100" y="1954213"/>
            <a:ext cx="4319588" cy="4319587"/>
            <a:chOff x="927100" y="1953800"/>
            <a:chExt cx="4320000" cy="4320000"/>
          </a:xfrm>
        </p:grpSpPr>
        <p:sp>
          <p:nvSpPr>
            <p:cNvPr id="3" name="Овал 2"/>
            <p:cNvSpPr/>
            <p:nvPr/>
          </p:nvSpPr>
          <p:spPr>
            <a:xfrm>
              <a:off x="927100" y="1953800"/>
              <a:ext cx="4320000" cy="4320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01" name="TextBox 4"/>
            <p:cNvSpPr txBox="1">
              <a:spLocks noChangeArrowheads="1"/>
            </p:cNvSpPr>
            <p:nvPr/>
          </p:nvSpPr>
          <p:spPr bwMode="auto">
            <a:xfrm>
              <a:off x="3149600" y="3651250"/>
              <a:ext cx="50366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chemeClr val="bg1"/>
                  </a:solidFill>
                  <a:latin typeface="Calibri" pitchFamily="34" charset="0"/>
                </a:rPr>
                <a:t>О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3083131" y="4100305"/>
              <a:ext cx="88908" cy="8890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8" name="Дуга 7"/>
          <p:cNvSpPr/>
          <p:nvPr/>
        </p:nvSpPr>
        <p:spPr>
          <a:xfrm>
            <a:off x="936625" y="1957388"/>
            <a:ext cx="4286250" cy="4286250"/>
          </a:xfrm>
          <a:prstGeom prst="arc">
            <a:avLst>
              <a:gd name="adj1" fmla="val 13720012"/>
              <a:gd name="adj2" fmla="val 1746024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947738" y="1995488"/>
            <a:ext cx="4286250" cy="4286250"/>
          </a:xfrm>
          <a:prstGeom prst="arc">
            <a:avLst>
              <a:gd name="adj1" fmla="val 2865373"/>
              <a:gd name="adj2" fmla="val 6529533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 flipH="1" flipV="1">
            <a:off x="1673225" y="2506663"/>
            <a:ext cx="2852738" cy="3197225"/>
          </a:xfrm>
          <a:prstGeom prst="line">
            <a:avLst/>
          </a:prstGeom>
          <a:ln>
            <a:solidFill>
              <a:srgbClr val="A8E9F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392363" y="2127250"/>
            <a:ext cx="1462087" cy="4054475"/>
          </a:xfrm>
          <a:prstGeom prst="line">
            <a:avLst/>
          </a:prstGeom>
          <a:ln>
            <a:solidFill>
              <a:srgbClr val="A8E9F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1614488" y="2449513"/>
            <a:ext cx="88900" cy="88900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821113" y="2057400"/>
            <a:ext cx="88900" cy="88900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352675" y="6124575"/>
            <a:ext cx="88900" cy="88900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498975" y="5670550"/>
            <a:ext cx="88900" cy="88900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63975" y="1409700"/>
            <a:ext cx="396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P</a:t>
            </a:r>
            <a:endParaRPr lang="ru-RU" sz="320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111250" y="1844675"/>
            <a:ext cx="460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Q</a:t>
            </a:r>
            <a:endParaRPr lang="ru-RU" sz="320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062163" y="6256338"/>
            <a:ext cx="385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T</a:t>
            </a:r>
            <a:endParaRPr lang="ru-RU" sz="320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13275" y="5715000"/>
            <a:ext cx="40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R</a:t>
            </a:r>
            <a:endParaRPr lang="ru-RU" sz="320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3" name="TextBox 24"/>
          <p:cNvSpPr txBox="1">
            <a:spLocks noChangeArrowheads="1"/>
          </p:cNvSpPr>
          <p:nvPr/>
        </p:nvSpPr>
        <p:spPr bwMode="auto">
          <a:xfrm>
            <a:off x="1027113" y="500063"/>
            <a:ext cx="718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Свойство центральносимметричных дуг</a:t>
            </a:r>
          </a:p>
        </p:txBody>
      </p:sp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5780088" y="1500188"/>
          <a:ext cx="2239962" cy="720725"/>
        </p:xfrm>
        <a:graphic>
          <a:graphicData uri="http://schemas.openxmlformats.org/presentationml/2006/ole">
            <p:oleObj spid="_x0000_s3074" name="Equation" r:id="rId4" imgW="711000" imgH="228600" progId="">
              <p:embed/>
            </p:oleObj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6434138" y="2571750"/>
          <a:ext cx="1665287" cy="720725"/>
        </p:xfrm>
        <a:graphic>
          <a:graphicData uri="http://schemas.openxmlformats.org/presentationml/2006/ole">
            <p:oleObj spid="_x0000_s3075" name="Equation" r:id="rId5" imgW="469800" imgH="203040" progId="">
              <p:embed/>
            </p:oleObj>
          </a:graphicData>
        </a:graphic>
      </p:graphicFrame>
      <p:grpSp>
        <p:nvGrpSpPr>
          <p:cNvPr id="6" name="Группа 36"/>
          <p:cNvGrpSpPr>
            <a:grpSpLocks/>
          </p:cNvGrpSpPr>
          <p:nvPr/>
        </p:nvGrpSpPr>
        <p:grpSpPr bwMode="auto">
          <a:xfrm>
            <a:off x="5786438" y="3692525"/>
            <a:ext cx="3055937" cy="736600"/>
            <a:chOff x="6088896" y="3412647"/>
            <a:chExt cx="3055136" cy="736353"/>
          </a:xfrm>
        </p:grpSpPr>
        <p:sp>
          <p:nvSpPr>
            <p:cNvPr id="30" name="Дуга 29"/>
            <p:cNvSpPr/>
            <p:nvPr/>
          </p:nvSpPr>
          <p:spPr>
            <a:xfrm>
              <a:off x="6088896" y="3533257"/>
              <a:ext cx="357093" cy="285654"/>
            </a:xfrm>
            <a:prstGeom prst="arc">
              <a:avLst>
                <a:gd name="adj1" fmla="val 1600868"/>
                <a:gd name="adj2" fmla="val 9399373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>
              <a:off x="7874365" y="3599909"/>
              <a:ext cx="357094" cy="285654"/>
            </a:xfrm>
            <a:prstGeom prst="arc">
              <a:avLst>
                <a:gd name="adj1" fmla="val 1600868"/>
                <a:gd name="adj2" fmla="val 9399373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076" name="Object 6"/>
            <p:cNvGraphicFramePr>
              <a:graphicFrameLocks noChangeAspect="1"/>
            </p:cNvGraphicFramePr>
            <p:nvPr/>
          </p:nvGraphicFramePr>
          <p:xfrm>
            <a:off x="6379984" y="3429000"/>
            <a:ext cx="1575000" cy="720000"/>
          </p:xfrm>
          <a:graphic>
            <a:graphicData uri="http://schemas.openxmlformats.org/presentationml/2006/ole">
              <p:oleObj spid="_x0000_s3076" name="Equation" r:id="rId6" imgW="444240" imgH="203040" progId="">
                <p:embed/>
              </p:oleObj>
            </a:graphicData>
          </a:graphic>
        </p:graphicFrame>
        <p:graphicFrame>
          <p:nvGraphicFramePr>
            <p:cNvPr id="3077" name="Object 7"/>
            <p:cNvGraphicFramePr>
              <a:graphicFrameLocks noChangeAspect="1"/>
            </p:cNvGraphicFramePr>
            <p:nvPr/>
          </p:nvGraphicFramePr>
          <p:xfrm>
            <a:off x="8202494" y="3412647"/>
            <a:ext cx="941538" cy="720000"/>
          </p:xfrm>
          <a:graphic>
            <a:graphicData uri="http://schemas.openxmlformats.org/presentationml/2006/ole">
              <p:oleObj spid="_x0000_s3077" name="Equation" r:id="rId7" imgW="215640" imgH="164880" progId="">
                <p:embed/>
              </p:oleObj>
            </a:graphicData>
          </a:graphic>
        </p:graphicFrame>
      </p:grpSp>
      <p:grpSp>
        <p:nvGrpSpPr>
          <p:cNvPr id="7" name="Группа 37"/>
          <p:cNvGrpSpPr>
            <a:grpSpLocks/>
          </p:cNvGrpSpPr>
          <p:nvPr/>
        </p:nvGrpSpPr>
        <p:grpSpPr bwMode="auto">
          <a:xfrm>
            <a:off x="5811838" y="4567238"/>
            <a:ext cx="2987675" cy="790575"/>
            <a:chOff x="6098075" y="4210060"/>
            <a:chExt cx="2988340" cy="790576"/>
          </a:xfrm>
        </p:grpSpPr>
        <p:sp>
          <p:nvSpPr>
            <p:cNvPr id="34" name="Дуга 33"/>
            <p:cNvSpPr/>
            <p:nvPr/>
          </p:nvSpPr>
          <p:spPr>
            <a:xfrm>
              <a:off x="6098075" y="4324360"/>
              <a:ext cx="357267" cy="285750"/>
            </a:xfrm>
            <a:prstGeom prst="arc">
              <a:avLst>
                <a:gd name="adj1" fmla="val 1600868"/>
                <a:gd name="adj2" fmla="val 9399373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Дуга 34"/>
            <p:cNvSpPr/>
            <p:nvPr/>
          </p:nvSpPr>
          <p:spPr>
            <a:xfrm>
              <a:off x="7857417" y="4335472"/>
              <a:ext cx="357267" cy="285750"/>
            </a:xfrm>
            <a:prstGeom prst="arc">
              <a:avLst>
                <a:gd name="adj1" fmla="val 1600868"/>
                <a:gd name="adj2" fmla="val 9399373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078" name="Object 8"/>
            <p:cNvGraphicFramePr>
              <a:graphicFrameLocks noChangeAspect="1"/>
            </p:cNvGraphicFramePr>
            <p:nvPr/>
          </p:nvGraphicFramePr>
          <p:xfrm>
            <a:off x="8143900" y="4210060"/>
            <a:ext cx="942515" cy="720000"/>
          </p:xfrm>
          <a:graphic>
            <a:graphicData uri="http://schemas.openxmlformats.org/presentationml/2006/ole">
              <p:oleObj spid="_x0000_s3078" name="Equation" r:id="rId8" imgW="215640" imgH="164880" progId="">
                <p:embed/>
              </p:oleObj>
            </a:graphicData>
          </a:graphic>
        </p:graphicFrame>
        <p:graphicFrame>
          <p:nvGraphicFramePr>
            <p:cNvPr id="3079" name="Object 9"/>
            <p:cNvGraphicFramePr>
              <a:graphicFrameLocks noChangeAspect="1"/>
            </p:cNvGraphicFramePr>
            <p:nvPr/>
          </p:nvGraphicFramePr>
          <p:xfrm>
            <a:off x="6365272" y="4280636"/>
            <a:ext cx="1350000" cy="720000"/>
          </p:xfrm>
          <a:graphic>
            <a:graphicData uri="http://schemas.openxmlformats.org/presentationml/2006/ole">
              <p:oleObj spid="_x0000_s3079" name="Equation" r:id="rId9" imgW="380880" imgH="20304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838200" y="4629150"/>
            <a:ext cx="4533900" cy="10668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Дуга 15"/>
          <p:cNvSpPr/>
          <p:nvPr/>
        </p:nvSpPr>
        <p:spPr bwMode="auto">
          <a:xfrm>
            <a:off x="963613" y="1978025"/>
            <a:ext cx="4318000" cy="4316413"/>
          </a:xfrm>
          <a:prstGeom prst="arc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42" name="Дуга 102"/>
          <p:cNvSpPr>
            <a:spLocks noChangeArrowheads="1"/>
          </p:cNvSpPr>
          <p:nvPr/>
        </p:nvSpPr>
        <p:spPr bwMode="auto">
          <a:xfrm rot="5400000">
            <a:off x="964316" y="1977232"/>
            <a:ext cx="4316589" cy="4318175"/>
          </a:xfrm>
          <a:custGeom>
            <a:avLst/>
            <a:gdLst>
              <a:gd name="T0" fmla="*/ 2158504 w 2857123"/>
              <a:gd name="T1" fmla="*/ 0 h 2857123"/>
              <a:gd name="T2" fmla="*/ 2158502 w 2857123"/>
              <a:gd name="T3" fmla="*/ 2159089 h 2857123"/>
              <a:gd name="T4" fmla="*/ 4317001 w 2857123"/>
              <a:gd name="T5" fmla="*/ 2159089 h 2857123"/>
              <a:gd name="T6" fmla="*/ 11796480 60000 65536"/>
              <a:gd name="T7" fmla="*/ 11796480 60000 65536"/>
              <a:gd name="T8" fmla="*/ 5898240 60000 65536"/>
              <a:gd name="T9" fmla="*/ 1428564 w 2857123"/>
              <a:gd name="T10" fmla="*/ 0 h 2857123"/>
              <a:gd name="T11" fmla="*/ 2857123 w 2857123"/>
              <a:gd name="T12" fmla="*/ 1428562 h 2857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123" h="2857123" stroke="0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  <a:lnTo>
                  <a:pt x="1428562" y="1428562"/>
                </a:lnTo>
                <a:close/>
              </a:path>
              <a:path w="2857123" h="2857123" fill="none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</a:path>
            </a:pathLst>
          </a:custGeom>
          <a:noFill/>
          <a:ln w="38100" algn="ctr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4143" name="Дуга 103"/>
          <p:cNvSpPr>
            <a:spLocks noChangeArrowheads="1"/>
          </p:cNvSpPr>
          <p:nvPr/>
        </p:nvSpPr>
        <p:spPr bwMode="auto">
          <a:xfrm rot="10800000">
            <a:off x="963523" y="1978025"/>
            <a:ext cx="4318175" cy="4316589"/>
          </a:xfrm>
          <a:custGeom>
            <a:avLst/>
            <a:gdLst>
              <a:gd name="T0" fmla="*/ 2159091 w 2857123"/>
              <a:gd name="T1" fmla="*/ 0 h 2857123"/>
              <a:gd name="T2" fmla="*/ 2159089 w 2857123"/>
              <a:gd name="T3" fmla="*/ 2158502 h 2857123"/>
              <a:gd name="T4" fmla="*/ 4318175 w 2857123"/>
              <a:gd name="T5" fmla="*/ 2158502 h 2857123"/>
              <a:gd name="T6" fmla="*/ 11796480 60000 65536"/>
              <a:gd name="T7" fmla="*/ 11796480 60000 65536"/>
              <a:gd name="T8" fmla="*/ 5898240 60000 65536"/>
              <a:gd name="T9" fmla="*/ 1428564 w 2857123"/>
              <a:gd name="T10" fmla="*/ 0 h 2857123"/>
              <a:gd name="T11" fmla="*/ 2857123 w 2857123"/>
              <a:gd name="T12" fmla="*/ 1428562 h 2857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123" h="2857123" stroke="0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  <a:lnTo>
                  <a:pt x="1428562" y="1428562"/>
                </a:lnTo>
                <a:close/>
              </a:path>
              <a:path w="2857123" h="2857123" fill="none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</a:path>
            </a:pathLst>
          </a:custGeom>
          <a:noFill/>
          <a:ln w="38100" algn="ctr">
            <a:solidFill>
              <a:schemeClr val="bg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4144" name="Дуга 104"/>
          <p:cNvSpPr>
            <a:spLocks noChangeArrowheads="1"/>
          </p:cNvSpPr>
          <p:nvPr/>
        </p:nvSpPr>
        <p:spPr bwMode="auto">
          <a:xfrm rot="16200000">
            <a:off x="964316" y="1977232"/>
            <a:ext cx="4316589" cy="4318175"/>
          </a:xfrm>
          <a:custGeom>
            <a:avLst/>
            <a:gdLst>
              <a:gd name="T0" fmla="*/ 2158504 w 2857123"/>
              <a:gd name="T1" fmla="*/ 0 h 2857123"/>
              <a:gd name="T2" fmla="*/ 2158502 w 2857123"/>
              <a:gd name="T3" fmla="*/ 2159089 h 2857123"/>
              <a:gd name="T4" fmla="*/ 4317001 w 2857123"/>
              <a:gd name="T5" fmla="*/ 2159089 h 2857123"/>
              <a:gd name="T6" fmla="*/ 11796480 60000 65536"/>
              <a:gd name="T7" fmla="*/ 11796480 60000 65536"/>
              <a:gd name="T8" fmla="*/ 5898240 60000 65536"/>
              <a:gd name="T9" fmla="*/ 1428564 w 2857123"/>
              <a:gd name="T10" fmla="*/ 0 h 2857123"/>
              <a:gd name="T11" fmla="*/ 2857123 w 2857123"/>
              <a:gd name="T12" fmla="*/ 1428562 h 28571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57123" h="2857123" stroke="0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  <a:lnTo>
                  <a:pt x="1428562" y="1428562"/>
                </a:lnTo>
                <a:close/>
              </a:path>
              <a:path w="2857123" h="2857123" fill="none">
                <a:moveTo>
                  <a:pt x="1428563" y="0"/>
                </a:moveTo>
                <a:lnTo>
                  <a:pt x="1428562" y="0"/>
                </a:lnTo>
                <a:cubicBezTo>
                  <a:pt x="2217535" y="1"/>
                  <a:pt x="2857123" y="639589"/>
                  <a:pt x="2857123" y="1428562"/>
                </a:cubicBezTo>
                <a:cubicBezTo>
                  <a:pt x="2857123" y="1428562"/>
                  <a:pt x="2857122" y="1428563"/>
                  <a:pt x="2857122" y="1428564"/>
                </a:cubicBezTo>
              </a:path>
            </a:pathLst>
          </a:custGeom>
          <a:noFill/>
          <a:ln w="38100" algn="ctr">
            <a:solidFill>
              <a:schemeClr val="bg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endParaRPr lang="ru-RU">
              <a:latin typeface="Calibri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49300" y="5695950"/>
            <a:ext cx="4800600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49300" y="4629150"/>
            <a:ext cx="4800600" cy="158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 rot="4436807">
            <a:off x="829469" y="1878806"/>
            <a:ext cx="4471988" cy="4435475"/>
          </a:xfrm>
          <a:prstGeom prst="arc">
            <a:avLst>
              <a:gd name="adj1" fmla="val 17933252"/>
              <a:gd name="adj2" fmla="val 19913197"/>
            </a:avLst>
          </a:prstGeom>
          <a:ln w="57150">
            <a:solidFill>
              <a:srgbClr val="EFA0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8" name="Дуга 27"/>
          <p:cNvSpPr/>
          <p:nvPr/>
        </p:nvSpPr>
        <p:spPr>
          <a:xfrm rot="11015345">
            <a:off x="965200" y="2008188"/>
            <a:ext cx="4389438" cy="4311650"/>
          </a:xfrm>
          <a:prstGeom prst="arc">
            <a:avLst>
              <a:gd name="adj1" fmla="val 18810570"/>
              <a:gd name="adj2" fmla="val 20797164"/>
            </a:avLst>
          </a:prstGeom>
          <a:ln w="57150">
            <a:solidFill>
              <a:srgbClr val="EFA0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549400" y="5651500"/>
            <a:ext cx="107950" cy="107950"/>
          </a:xfrm>
          <a:prstGeom prst="ellipse">
            <a:avLst/>
          </a:prstGeom>
          <a:solidFill>
            <a:srgbClr val="F2C34C"/>
          </a:solidFill>
          <a:ln w="38100">
            <a:solidFill>
              <a:srgbClr val="F9AC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927100" y="4584700"/>
            <a:ext cx="107950" cy="107950"/>
          </a:xfrm>
          <a:prstGeom prst="ellipse">
            <a:avLst/>
          </a:prstGeom>
          <a:solidFill>
            <a:srgbClr val="F2C34C"/>
          </a:solidFill>
          <a:ln w="38100">
            <a:solidFill>
              <a:srgbClr val="F9AC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4572000" y="5640388"/>
            <a:ext cx="107950" cy="107950"/>
          </a:xfrm>
          <a:prstGeom prst="ellipse">
            <a:avLst/>
          </a:prstGeom>
          <a:solidFill>
            <a:srgbClr val="F2C34C"/>
          </a:solidFill>
          <a:ln w="38100">
            <a:solidFill>
              <a:srgbClr val="F9AC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5162550" y="4565650"/>
            <a:ext cx="107950" cy="107950"/>
          </a:xfrm>
          <a:prstGeom prst="ellipse">
            <a:avLst/>
          </a:prstGeom>
          <a:solidFill>
            <a:srgbClr val="F2C34C"/>
          </a:solidFill>
          <a:ln w="38100">
            <a:solidFill>
              <a:srgbClr val="F9AC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18" name="TextBox 32"/>
          <p:cNvSpPr txBox="1">
            <a:spLocks noChangeArrowheads="1"/>
          </p:cNvSpPr>
          <p:nvPr/>
        </p:nvSpPr>
        <p:spPr bwMode="auto">
          <a:xfrm>
            <a:off x="44450" y="50800"/>
            <a:ext cx="91170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Свойство дуг окружности, </a:t>
            </a:r>
          </a:p>
          <a:p>
            <a:pPr algn="ctr"/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заключенных между параллельными прямыми</a:t>
            </a:r>
          </a:p>
        </p:txBody>
      </p:sp>
      <p:graphicFrame>
        <p:nvGraphicFramePr>
          <p:cNvPr id="523266" name="Object 2"/>
          <p:cNvGraphicFramePr>
            <a:graphicFrameLocks noChangeAspect="1"/>
          </p:cNvGraphicFramePr>
          <p:nvPr/>
        </p:nvGraphicFramePr>
        <p:xfrm>
          <a:off x="5929313" y="1285875"/>
          <a:ext cx="1333500" cy="854075"/>
        </p:xfrm>
        <a:graphic>
          <a:graphicData uri="http://schemas.openxmlformats.org/presentationml/2006/ole">
            <p:oleObj spid="_x0000_s4098" name="Equation" r:id="rId4" imgW="317160" imgH="203040" progId="">
              <p:embed/>
            </p:oleObj>
          </a:graphicData>
        </a:graphic>
      </p:graphicFrame>
      <p:graphicFrame>
        <p:nvGraphicFramePr>
          <p:cNvPr id="523268" name="Object 3"/>
          <p:cNvGraphicFramePr>
            <a:graphicFrameLocks noChangeAspect="1"/>
          </p:cNvGraphicFramePr>
          <p:nvPr/>
        </p:nvGraphicFramePr>
        <p:xfrm>
          <a:off x="5503863" y="5422900"/>
          <a:ext cx="490537" cy="539750"/>
        </p:xfrm>
        <a:graphic>
          <a:graphicData uri="http://schemas.openxmlformats.org/presentationml/2006/ole">
            <p:oleObj spid="_x0000_s4099" name="Equation" r:id="rId5" imgW="126720" imgH="139680" progId="">
              <p:embed/>
            </p:oleObj>
          </a:graphicData>
        </a:graphic>
      </p:graphicFrame>
      <p:graphicFrame>
        <p:nvGraphicFramePr>
          <p:cNvPr id="523270" name="Object 4"/>
          <p:cNvGraphicFramePr>
            <a:graphicFrameLocks noChangeAspect="1"/>
          </p:cNvGraphicFramePr>
          <p:nvPr/>
        </p:nvGraphicFramePr>
        <p:xfrm>
          <a:off x="5568950" y="4264025"/>
          <a:ext cx="436563" cy="612775"/>
        </p:xfrm>
        <a:graphic>
          <a:graphicData uri="http://schemas.openxmlformats.org/presentationml/2006/ole">
            <p:oleObj spid="_x0000_s4100" name="Equation" r:id="rId6" imgW="126720" imgH="177480" progId="">
              <p:embed/>
            </p:oleObj>
          </a:graphicData>
        </a:graphic>
      </p:graphicFrame>
      <p:sp>
        <p:nvSpPr>
          <p:cNvPr id="34" name="Управляющая кнопка: далее 33">
            <a:hlinkClick r:id="rId7" action="ppaction://hlinksldjump" highlightClick="1"/>
          </p:cNvPr>
          <p:cNvSpPr/>
          <p:nvPr/>
        </p:nvSpPr>
        <p:spPr>
          <a:xfrm>
            <a:off x="8216900" y="6358300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stCxn id="4144" idx="2"/>
            <a:endCxn id="4143" idx="0"/>
          </p:cNvCxnSpPr>
          <p:nvPr/>
        </p:nvCxnSpPr>
        <p:spPr>
          <a:xfrm flipH="1">
            <a:off x="3122613" y="1978025"/>
            <a:ext cx="0" cy="4316413"/>
          </a:xfrm>
          <a:prstGeom prst="line">
            <a:avLst/>
          </a:prstGeom>
          <a:ln>
            <a:solidFill>
              <a:srgbClr val="A8E9F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971800" y="1473200"/>
            <a:ext cx="407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A8E9F2"/>
                </a:solidFill>
                <a:latin typeface="Calibri" pitchFamily="34" charset="0"/>
              </a:rPr>
              <a:t>B</a:t>
            </a:r>
            <a:endParaRPr lang="ru-RU" sz="3200" dirty="0">
              <a:solidFill>
                <a:srgbClr val="A8E9F2"/>
              </a:solidFill>
              <a:latin typeface="Calibri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016250" y="6223000"/>
            <a:ext cx="43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A8E9F2"/>
                </a:solidFill>
                <a:latin typeface="Calibri" pitchFamily="34" charset="0"/>
              </a:rPr>
              <a:t>D</a:t>
            </a:r>
            <a:endParaRPr lang="ru-RU" sz="3200">
              <a:solidFill>
                <a:srgbClr val="A8E9F2"/>
              </a:solidFill>
              <a:latin typeface="Calibri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883150" y="4051300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CB72C"/>
                </a:solidFill>
                <a:latin typeface="Calibri" pitchFamily="34" charset="0"/>
              </a:rPr>
              <a:t>P</a:t>
            </a:r>
            <a:endParaRPr lang="ru-RU" sz="3200">
              <a:solidFill>
                <a:srgbClr val="FCB72C"/>
              </a:solidFill>
              <a:latin typeface="Calibri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394200" y="587375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CB72C"/>
                </a:solidFill>
                <a:latin typeface="Calibri" pitchFamily="34" charset="0"/>
              </a:rPr>
              <a:t>Q</a:t>
            </a:r>
            <a:endParaRPr lang="ru-RU" sz="3200">
              <a:solidFill>
                <a:srgbClr val="FCB72C"/>
              </a:solidFill>
              <a:latin typeface="Calibri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936625" y="409575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CB72C"/>
                </a:solidFill>
                <a:latin typeface="Calibri" pitchFamily="34" charset="0"/>
              </a:rPr>
              <a:t>T</a:t>
            </a:r>
            <a:endParaRPr lang="ru-RU" sz="3200">
              <a:solidFill>
                <a:srgbClr val="FCB72C"/>
              </a:solidFill>
              <a:latin typeface="Calibri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416050" y="5918200"/>
            <a:ext cx="434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CB72C"/>
                </a:solidFill>
                <a:latin typeface="Calibri" pitchFamily="34" charset="0"/>
              </a:rPr>
              <a:t>F</a:t>
            </a:r>
            <a:endParaRPr lang="ru-RU" sz="3200">
              <a:solidFill>
                <a:srgbClr val="FCB72C"/>
              </a:solidFill>
              <a:latin typeface="Calibri" pitchFamily="34" charset="0"/>
            </a:endParaRPr>
          </a:p>
        </p:txBody>
      </p:sp>
      <p:graphicFrame>
        <p:nvGraphicFramePr>
          <p:cNvPr id="523272" name="Object 5"/>
          <p:cNvGraphicFramePr>
            <a:graphicFrameLocks noChangeAspect="1"/>
          </p:cNvGraphicFramePr>
          <p:nvPr/>
        </p:nvGraphicFramePr>
        <p:xfrm>
          <a:off x="6675438" y="5295900"/>
          <a:ext cx="2074862" cy="882650"/>
        </p:xfrm>
        <a:graphic>
          <a:graphicData uri="http://schemas.openxmlformats.org/presentationml/2006/ole">
            <p:oleObj spid="_x0000_s4101" name="Equation" r:id="rId8" imgW="596880" imgH="253800" progId="">
              <p:embed/>
            </p:oleObj>
          </a:graphicData>
        </a:graphic>
      </p:graphicFrame>
      <p:graphicFrame>
        <p:nvGraphicFramePr>
          <p:cNvPr id="523274" name="Object 6"/>
          <p:cNvGraphicFramePr>
            <a:graphicFrameLocks noChangeAspect="1"/>
          </p:cNvGraphicFramePr>
          <p:nvPr/>
        </p:nvGraphicFramePr>
        <p:xfrm>
          <a:off x="5935663" y="2095500"/>
          <a:ext cx="3208337" cy="666750"/>
        </p:xfrm>
        <a:graphic>
          <a:graphicData uri="http://schemas.openxmlformats.org/presentationml/2006/ole">
            <p:oleObj spid="_x0000_s4102" name="Equation" r:id="rId9" imgW="977760" imgH="203040" progId="">
              <p:embed/>
            </p:oleObj>
          </a:graphicData>
        </a:graphic>
      </p:graphicFrame>
      <p:graphicFrame>
        <p:nvGraphicFramePr>
          <p:cNvPr id="523276" name="Object 7"/>
          <p:cNvGraphicFramePr>
            <a:graphicFrameLocks noChangeAspect="1"/>
          </p:cNvGraphicFramePr>
          <p:nvPr/>
        </p:nvGraphicFramePr>
        <p:xfrm>
          <a:off x="5940425" y="2673350"/>
          <a:ext cx="1743075" cy="609600"/>
        </p:xfrm>
        <a:graphic>
          <a:graphicData uri="http://schemas.openxmlformats.org/presentationml/2006/ole">
            <p:oleObj spid="_x0000_s4103" name="Equation" r:id="rId10" imgW="507960" imgH="177480" progId="">
              <p:embed/>
            </p:oleObj>
          </a:graphicData>
        </a:graphic>
      </p:graphicFrame>
      <p:grpSp>
        <p:nvGrpSpPr>
          <p:cNvPr id="3" name="Группа 60"/>
          <p:cNvGrpSpPr>
            <a:grpSpLocks/>
          </p:cNvGrpSpPr>
          <p:nvPr/>
        </p:nvGrpSpPr>
        <p:grpSpPr bwMode="auto">
          <a:xfrm>
            <a:off x="5905500" y="3340100"/>
            <a:ext cx="2489200" cy="1330325"/>
            <a:chOff x="6038850" y="3340100"/>
            <a:chExt cx="2489200" cy="1330325"/>
          </a:xfrm>
        </p:grpSpPr>
        <p:graphicFrame>
          <p:nvGraphicFramePr>
            <p:cNvPr id="4104" name="Object 8"/>
            <p:cNvGraphicFramePr>
              <a:graphicFrameLocks noChangeAspect="1"/>
            </p:cNvGraphicFramePr>
            <p:nvPr/>
          </p:nvGraphicFramePr>
          <p:xfrm>
            <a:off x="6038850" y="3340100"/>
            <a:ext cx="2489200" cy="746760"/>
          </p:xfrm>
          <a:graphic>
            <a:graphicData uri="http://schemas.openxmlformats.org/presentationml/2006/ole">
              <p:oleObj spid="_x0000_s4104" name="Equation" r:id="rId11" imgW="761760" imgH="228600" progId="">
                <p:embed/>
              </p:oleObj>
            </a:graphicData>
          </a:graphic>
        </p:graphicFrame>
        <p:graphicFrame>
          <p:nvGraphicFramePr>
            <p:cNvPr id="4105" name="Object 9"/>
            <p:cNvGraphicFramePr>
              <a:graphicFrameLocks noChangeAspect="1"/>
            </p:cNvGraphicFramePr>
            <p:nvPr/>
          </p:nvGraphicFramePr>
          <p:xfrm>
            <a:off x="7061200" y="4051300"/>
            <a:ext cx="1466850" cy="619125"/>
          </p:xfrm>
          <a:graphic>
            <a:graphicData uri="http://schemas.openxmlformats.org/presentationml/2006/ole">
              <p:oleObj spid="_x0000_s4105" name="Equation" r:id="rId12" imgW="482400" imgH="203040" progId="">
                <p:embed/>
              </p:oleObj>
            </a:graphicData>
          </a:graphic>
        </p:graphicFrame>
      </p:grpSp>
      <p:grpSp>
        <p:nvGrpSpPr>
          <p:cNvPr id="4" name="Группа 59"/>
          <p:cNvGrpSpPr>
            <a:grpSpLocks/>
          </p:cNvGrpSpPr>
          <p:nvPr/>
        </p:nvGrpSpPr>
        <p:grpSpPr bwMode="auto">
          <a:xfrm>
            <a:off x="6272213" y="4629150"/>
            <a:ext cx="2700337" cy="666750"/>
            <a:chOff x="6405404" y="4629399"/>
            <a:chExt cx="2744946" cy="666501"/>
          </a:xfrm>
        </p:grpSpPr>
        <p:sp>
          <p:nvSpPr>
            <p:cNvPr id="53" name="Дуга 52"/>
            <p:cNvSpPr/>
            <p:nvPr/>
          </p:nvSpPr>
          <p:spPr>
            <a:xfrm rot="8537989">
              <a:off x="6405404" y="4629399"/>
              <a:ext cx="427637" cy="399901"/>
            </a:xfrm>
            <a:prstGeom prst="arc">
              <a:avLst>
                <a:gd name="adj1" fmla="val 14098489"/>
                <a:gd name="adj2" fmla="val 1450292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4106" name="Object 10"/>
            <p:cNvGraphicFramePr>
              <a:graphicFrameLocks noChangeAspect="1"/>
            </p:cNvGraphicFramePr>
            <p:nvPr/>
          </p:nvGraphicFramePr>
          <p:xfrm>
            <a:off x="6722269" y="4673600"/>
            <a:ext cx="1361281" cy="622300"/>
          </p:xfrm>
          <a:graphic>
            <a:graphicData uri="http://schemas.openxmlformats.org/presentationml/2006/ole">
              <p:oleObj spid="_x0000_s4106" name="Equation" r:id="rId13" imgW="444240" imgH="203040" progId="">
                <p:embed/>
              </p:oleObj>
            </a:graphicData>
          </a:graphic>
        </p:graphicFrame>
        <p:sp>
          <p:nvSpPr>
            <p:cNvPr id="57" name="Дуга 56"/>
            <p:cNvSpPr/>
            <p:nvPr/>
          </p:nvSpPr>
          <p:spPr>
            <a:xfrm rot="8537989">
              <a:off x="8025584" y="4672246"/>
              <a:ext cx="422796" cy="403074"/>
            </a:xfrm>
            <a:prstGeom prst="arc">
              <a:avLst>
                <a:gd name="adj1" fmla="val 14098489"/>
                <a:gd name="adj2" fmla="val 1450292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4107" name="Object 12"/>
            <p:cNvGraphicFramePr>
              <a:graphicFrameLocks noChangeAspect="1"/>
            </p:cNvGraphicFramePr>
            <p:nvPr/>
          </p:nvGraphicFramePr>
          <p:xfrm>
            <a:off x="8350250" y="4673600"/>
            <a:ext cx="800100" cy="577850"/>
          </p:xfrm>
          <a:graphic>
            <a:graphicData uri="http://schemas.openxmlformats.org/presentationml/2006/ole">
              <p:oleObj spid="_x0000_s4107" name="Equation" r:id="rId14" imgW="228600" imgH="164880" progId="">
                <p:embed/>
              </p:oleObj>
            </a:graphicData>
          </a:graphic>
        </p:graphicFrame>
      </p:grpSp>
      <p:sp>
        <p:nvSpPr>
          <p:cNvPr id="39" name="Овал 38"/>
          <p:cNvSpPr/>
          <p:nvPr/>
        </p:nvSpPr>
        <p:spPr>
          <a:xfrm>
            <a:off x="3077370" y="4100513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TextBox 18"/>
          <p:cNvSpPr txBox="1">
            <a:spLocks noChangeArrowheads="1"/>
          </p:cNvSpPr>
          <p:nvPr/>
        </p:nvSpPr>
        <p:spPr bwMode="auto">
          <a:xfrm>
            <a:off x="3149600" y="365125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О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124200" y="4343400"/>
            <a:ext cx="274320" cy="2895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523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5232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29" grpId="0" animBg="1"/>
      <p:bldP spid="30" grpId="0" animBg="1"/>
      <p:bldP spid="31" grpId="0" animBg="1"/>
      <p:bldP spid="32" grpId="0" animBg="1"/>
      <p:bldP spid="41" grpId="0"/>
      <p:bldP spid="42" grpId="0"/>
      <p:bldP spid="43" grpId="0"/>
      <p:bldP spid="44" grpId="0"/>
      <p:bldP spid="45" grpId="0"/>
      <p:bldP spid="46" grpId="0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27100" y="1954213"/>
            <a:ext cx="4319588" cy="4319587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074988" y="4090988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36" name="TextBox 19"/>
          <p:cNvSpPr txBox="1">
            <a:spLocks noChangeArrowheads="1"/>
          </p:cNvSpPr>
          <p:nvPr/>
        </p:nvSpPr>
        <p:spPr bwMode="auto">
          <a:xfrm>
            <a:off x="2340610" y="125413"/>
            <a:ext cx="4421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Уравнение окружности </a:t>
            </a:r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" name="Группа 41"/>
          <p:cNvGrpSpPr>
            <a:grpSpLocks/>
          </p:cNvGrpSpPr>
          <p:nvPr/>
        </p:nvGrpSpPr>
        <p:grpSpPr bwMode="auto">
          <a:xfrm>
            <a:off x="500063" y="1211263"/>
            <a:ext cx="5357812" cy="5395912"/>
            <a:chOff x="500034" y="1211612"/>
            <a:chExt cx="5357850" cy="5396116"/>
          </a:xfrm>
        </p:grpSpPr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475346" y="3928721"/>
              <a:ext cx="528657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00034" y="4131134"/>
              <a:ext cx="521497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5122" name="Object 3"/>
            <p:cNvGraphicFramePr>
              <a:graphicFrameLocks noChangeAspect="1"/>
            </p:cNvGraphicFramePr>
            <p:nvPr/>
          </p:nvGraphicFramePr>
          <p:xfrm>
            <a:off x="2838625" y="1211612"/>
            <a:ext cx="304615" cy="360000"/>
          </p:xfrm>
          <a:graphic>
            <a:graphicData uri="http://schemas.openxmlformats.org/presentationml/2006/ole">
              <p:oleObj spid="_x0000_s5122" name="Equation" r:id="rId4" imgW="139680" imgH="164880" progId="">
                <p:embed/>
              </p:oleObj>
            </a:graphicData>
          </a:graphic>
        </p:graphicFrame>
        <p:graphicFrame>
          <p:nvGraphicFramePr>
            <p:cNvPr id="5123" name="Object 5"/>
            <p:cNvGraphicFramePr>
              <a:graphicFrameLocks noChangeAspect="1"/>
            </p:cNvGraphicFramePr>
            <p:nvPr/>
          </p:nvGraphicFramePr>
          <p:xfrm>
            <a:off x="5530611" y="3640504"/>
            <a:ext cx="327273" cy="360000"/>
          </p:xfrm>
          <a:graphic>
            <a:graphicData uri="http://schemas.openxmlformats.org/presentationml/2006/ole">
              <p:oleObj spid="_x0000_s5123" name="Equation" r:id="rId5" imgW="126720" imgH="139680" progId="">
                <p:embed/>
              </p:oleObj>
            </a:graphicData>
          </a:graphic>
        </p:graphicFrame>
        <p:graphicFrame>
          <p:nvGraphicFramePr>
            <p:cNvPr id="5124" name="Object 6"/>
            <p:cNvGraphicFramePr>
              <a:graphicFrameLocks noChangeAspect="1"/>
            </p:cNvGraphicFramePr>
            <p:nvPr/>
          </p:nvGraphicFramePr>
          <p:xfrm>
            <a:off x="506890" y="4128996"/>
            <a:ext cx="415385" cy="360000"/>
          </p:xfrm>
          <a:graphic>
            <a:graphicData uri="http://schemas.openxmlformats.org/presentationml/2006/ole">
              <p:oleObj spid="_x0000_s5124" name="Equation" r:id="rId6" imgW="190440" imgH="164880" progId="">
                <p:embed/>
              </p:oleObj>
            </a:graphicData>
          </a:graphic>
        </p:graphicFrame>
        <p:graphicFrame>
          <p:nvGraphicFramePr>
            <p:cNvPr id="5125" name="Object 6"/>
            <p:cNvGraphicFramePr>
              <a:graphicFrameLocks noChangeAspect="1"/>
            </p:cNvGraphicFramePr>
            <p:nvPr/>
          </p:nvGraphicFramePr>
          <p:xfrm>
            <a:off x="5203953" y="4110736"/>
            <a:ext cx="447997" cy="360000"/>
          </p:xfrm>
          <a:graphic>
            <a:graphicData uri="http://schemas.openxmlformats.org/presentationml/2006/ole">
              <p:oleObj spid="_x0000_s5125" name="Equation" r:id="rId7" imgW="88560" imgH="164880" progId="">
                <p:embed/>
              </p:oleObj>
            </a:graphicData>
          </a:graphic>
        </p:graphicFrame>
        <p:graphicFrame>
          <p:nvGraphicFramePr>
            <p:cNvPr id="5126" name="Object 8"/>
            <p:cNvGraphicFramePr>
              <a:graphicFrameLocks noChangeAspect="1"/>
            </p:cNvGraphicFramePr>
            <p:nvPr/>
          </p:nvGraphicFramePr>
          <p:xfrm>
            <a:off x="3156483" y="6247728"/>
            <a:ext cx="415385" cy="360000"/>
          </p:xfrm>
          <a:graphic>
            <a:graphicData uri="http://schemas.openxmlformats.org/presentationml/2006/ole">
              <p:oleObj spid="_x0000_s5126" name="Equation" r:id="rId8" imgW="190440" imgH="164880" progId="">
                <p:embed/>
              </p:oleObj>
            </a:graphicData>
          </a:graphic>
        </p:graphicFrame>
        <p:graphicFrame>
          <p:nvGraphicFramePr>
            <p:cNvPr id="5127" name="Object 9"/>
            <p:cNvGraphicFramePr>
              <a:graphicFrameLocks noChangeAspect="1"/>
            </p:cNvGraphicFramePr>
            <p:nvPr/>
          </p:nvGraphicFramePr>
          <p:xfrm>
            <a:off x="3090855" y="1924098"/>
            <a:ext cx="447997" cy="360000"/>
          </p:xfrm>
          <a:graphic>
            <a:graphicData uri="http://schemas.openxmlformats.org/presentationml/2006/ole">
              <p:oleObj spid="_x0000_s5127" name="Equation" r:id="rId9" imgW="88560" imgH="164880" progId="">
                <p:embed/>
              </p:oleObj>
            </a:graphicData>
          </a:graphic>
        </p:graphicFrame>
      </p:grpSp>
      <p:graphicFrame>
        <p:nvGraphicFramePr>
          <p:cNvPr id="94219" name="Object 11"/>
          <p:cNvGraphicFramePr>
            <a:graphicFrameLocks noChangeAspect="1"/>
          </p:cNvGraphicFramePr>
          <p:nvPr/>
        </p:nvGraphicFramePr>
        <p:xfrm>
          <a:off x="5643563" y="4286250"/>
          <a:ext cx="3357562" cy="720725"/>
        </p:xfrm>
        <a:graphic>
          <a:graphicData uri="http://schemas.openxmlformats.org/presentationml/2006/ole">
            <p:oleObj spid="_x0000_s5128" name="Equation" r:id="rId10" imgW="1028520" imgH="203040" progId="">
              <p:embed/>
            </p:oleObj>
          </a:graphicData>
        </a:graphic>
      </p:graphicFrame>
      <p:graphicFrame>
        <p:nvGraphicFramePr>
          <p:cNvPr id="37" name="Object 17"/>
          <p:cNvGraphicFramePr>
            <a:graphicFrameLocks noChangeAspect="1"/>
          </p:cNvGraphicFramePr>
          <p:nvPr/>
        </p:nvGraphicFramePr>
        <p:xfrm>
          <a:off x="6786563" y="4286250"/>
          <a:ext cx="2119312" cy="720725"/>
        </p:xfrm>
        <a:graphic>
          <a:graphicData uri="http://schemas.openxmlformats.org/presentationml/2006/ole">
            <p:oleObj spid="_x0000_s5133" name="Equation" r:id="rId11" imgW="672840" imgH="228600" progId="">
              <p:embed/>
            </p:oleObj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/>
        </p:nvGraphicFramePr>
        <p:xfrm>
          <a:off x="5643563" y="4357688"/>
          <a:ext cx="3357562" cy="720725"/>
        </p:xfrm>
        <a:graphic>
          <a:graphicData uri="http://schemas.openxmlformats.org/presentationml/2006/ole">
            <p:oleObj spid="_x0000_s5129" name="Equation" r:id="rId12" imgW="1307880" imgH="241200" progId="">
              <p:embed/>
            </p:oleObj>
          </a:graphicData>
        </a:graphic>
      </p:graphicFrame>
      <p:sp>
        <p:nvSpPr>
          <p:cNvPr id="38" name="Равнобедренный треугольник 37"/>
          <p:cNvSpPr/>
          <p:nvPr/>
        </p:nvSpPr>
        <p:spPr>
          <a:xfrm>
            <a:off x="3130550" y="3000375"/>
            <a:ext cx="1798638" cy="1128713"/>
          </a:xfrm>
          <a:prstGeom prst="triangle">
            <a:avLst>
              <a:gd name="adj" fmla="val 100000"/>
            </a:avLst>
          </a:prstGeom>
          <a:solidFill>
            <a:schemeClr val="accent4">
              <a:lumMod val="50000"/>
            </a:schemeClr>
          </a:solidFill>
          <a:ln w="31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" name="Группа 42"/>
          <p:cNvGrpSpPr>
            <a:grpSpLocks/>
          </p:cNvGrpSpPr>
          <p:nvPr/>
        </p:nvGrpSpPr>
        <p:grpSpPr bwMode="auto">
          <a:xfrm>
            <a:off x="2387600" y="2527300"/>
            <a:ext cx="3970338" cy="2273300"/>
            <a:chOff x="2387142" y="2527299"/>
            <a:chExt cx="3970808" cy="2272929"/>
          </a:xfrm>
        </p:grpSpPr>
        <p:sp>
          <p:nvSpPr>
            <p:cNvPr id="6" name="Овал 5"/>
            <p:cNvSpPr/>
            <p:nvPr/>
          </p:nvSpPr>
          <p:spPr>
            <a:xfrm>
              <a:off x="4889338" y="2957442"/>
              <a:ext cx="88911" cy="8888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117478" y="2995536"/>
              <a:ext cx="1816315" cy="1142813"/>
            </a:xfrm>
            <a:prstGeom prst="rect">
              <a:avLst/>
            </a:prstGeom>
            <a:noFill/>
            <a:ln w="3175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5130" name="Object 13"/>
            <p:cNvGraphicFramePr>
              <a:graphicFrameLocks noChangeAspect="1"/>
            </p:cNvGraphicFramePr>
            <p:nvPr/>
          </p:nvGraphicFramePr>
          <p:xfrm>
            <a:off x="5018100" y="2527299"/>
            <a:ext cx="1339850" cy="830263"/>
          </p:xfrm>
          <a:graphic>
            <a:graphicData uri="http://schemas.openxmlformats.org/presentationml/2006/ole">
              <p:oleObj spid="_x0000_s5130" name="Equation" r:id="rId13" imgW="558720" imgH="253800" progId="">
                <p:embed/>
              </p:oleObj>
            </a:graphicData>
          </a:graphic>
        </p:graphicFrame>
        <p:graphicFrame>
          <p:nvGraphicFramePr>
            <p:cNvPr id="5131" name="Object 15"/>
            <p:cNvGraphicFramePr>
              <a:graphicFrameLocks noChangeAspect="1"/>
            </p:cNvGraphicFramePr>
            <p:nvPr/>
          </p:nvGraphicFramePr>
          <p:xfrm>
            <a:off x="2387142" y="2650232"/>
            <a:ext cx="720000" cy="720000"/>
          </p:xfrm>
          <a:graphic>
            <a:graphicData uri="http://schemas.openxmlformats.org/presentationml/2006/ole">
              <p:oleObj spid="_x0000_s5131" name="Equation" r:id="rId14" imgW="241200" imgH="241200" progId="">
                <p:embed/>
              </p:oleObj>
            </a:graphicData>
          </a:graphic>
        </p:graphicFrame>
        <p:graphicFrame>
          <p:nvGraphicFramePr>
            <p:cNvPr id="5132" name="Object 16"/>
            <p:cNvGraphicFramePr>
              <a:graphicFrameLocks noChangeAspect="1"/>
            </p:cNvGraphicFramePr>
            <p:nvPr/>
          </p:nvGraphicFramePr>
          <p:xfrm>
            <a:off x="4451350" y="4080228"/>
            <a:ext cx="760000" cy="720000"/>
          </p:xfrm>
          <a:graphic>
            <a:graphicData uri="http://schemas.openxmlformats.org/presentationml/2006/ole">
              <p:oleObj spid="_x0000_s5132" name="Equation" r:id="rId15" imgW="241200" imgH="228600" progId="">
                <p:embed/>
              </p:oleObj>
            </a:graphicData>
          </a:graphic>
        </p:graphicFrame>
        <p:sp>
          <p:nvSpPr>
            <p:cNvPr id="40" name="Прямоугольник 39"/>
            <p:cNvSpPr/>
            <p:nvPr/>
          </p:nvSpPr>
          <p:spPr>
            <a:xfrm>
              <a:off x="3122242" y="3000297"/>
              <a:ext cx="214337" cy="21427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721043" y="3914548"/>
              <a:ext cx="214338" cy="21427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141" name="TextBox 6"/>
          <p:cNvSpPr txBox="1">
            <a:spLocks noChangeArrowheads="1"/>
          </p:cNvSpPr>
          <p:nvPr/>
        </p:nvSpPr>
        <p:spPr bwMode="auto">
          <a:xfrm>
            <a:off x="3149600" y="3651250"/>
            <a:ext cx="50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Текст 3"/>
          <p:cNvSpPr>
            <a:spLocks noGrp="1"/>
          </p:cNvSpPr>
          <p:nvPr>
            <p:ph type="body" sz="half" idx="2"/>
          </p:nvPr>
        </p:nvSpPr>
        <p:spPr>
          <a:xfrm>
            <a:off x="198120" y="4868863"/>
            <a:ext cx="8747760" cy="998537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</a:rPr>
              <a:t> Эти две пары взаимно перпендикулярных диаметров разбивают окружность на 8 равных частей</a:t>
            </a:r>
            <a:endParaRPr lang="ru-RU" sz="2800" i="1" dirty="0" smtClean="0">
              <a:solidFill>
                <a:schemeClr val="accent2"/>
              </a:solidFill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2438400" y="398463"/>
            <a:ext cx="4264025" cy="42148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noFill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2444750" y="2505075"/>
            <a:ext cx="4254500" cy="31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 bwMode="auto">
          <a:xfrm rot="5400000">
            <a:off x="2468563" y="2505075"/>
            <a:ext cx="4206875" cy="31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 bwMode="auto">
          <a:xfrm>
            <a:off x="2432050" y="401638"/>
            <a:ext cx="2152650" cy="211931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 rot="16200000" flipH="1">
            <a:off x="4594225" y="2511425"/>
            <a:ext cx="2098675" cy="21113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auto">
          <a:xfrm rot="5400000">
            <a:off x="2455069" y="378619"/>
            <a:ext cx="4216400" cy="4262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 bwMode="auto">
          <a:xfrm>
            <a:off x="4530707" y="4583808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6043961" y="3973553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3024854" y="3954549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2398713" y="2475310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3024854" y="990227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4534407" y="358775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6033608" y="975607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6665667" y="2466537"/>
            <a:ext cx="82796" cy="8185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4374" name="TextBox 23"/>
          <p:cNvSpPr txBox="1">
            <a:spLocks noChangeArrowheads="1"/>
          </p:cNvSpPr>
          <p:nvPr/>
        </p:nvSpPr>
        <p:spPr bwMode="auto">
          <a:xfrm>
            <a:off x="6371230" y="2230684"/>
            <a:ext cx="343949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А</a:t>
            </a:r>
          </a:p>
        </p:txBody>
      </p:sp>
      <p:sp>
        <p:nvSpPr>
          <p:cNvPr id="14375" name="TextBox 24"/>
          <p:cNvSpPr txBox="1">
            <a:spLocks noChangeArrowheads="1"/>
          </p:cNvSpPr>
          <p:nvPr/>
        </p:nvSpPr>
        <p:spPr bwMode="auto">
          <a:xfrm>
            <a:off x="5732185" y="851119"/>
            <a:ext cx="338606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B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76" name="TextBox 25"/>
          <p:cNvSpPr txBox="1">
            <a:spLocks noChangeArrowheads="1"/>
          </p:cNvSpPr>
          <p:nvPr/>
        </p:nvSpPr>
        <p:spPr bwMode="auto">
          <a:xfrm>
            <a:off x="4520735" y="452646"/>
            <a:ext cx="351432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C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77" name="TextBox 26"/>
          <p:cNvSpPr txBox="1">
            <a:spLocks noChangeArrowheads="1"/>
          </p:cNvSpPr>
          <p:nvPr/>
        </p:nvSpPr>
        <p:spPr bwMode="auto">
          <a:xfrm>
            <a:off x="3147336" y="849531"/>
            <a:ext cx="351432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D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78" name="TextBox 27"/>
          <p:cNvSpPr txBox="1">
            <a:spLocks noChangeArrowheads="1"/>
          </p:cNvSpPr>
          <p:nvPr/>
        </p:nvSpPr>
        <p:spPr bwMode="auto">
          <a:xfrm>
            <a:off x="2512239" y="2233860"/>
            <a:ext cx="338606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E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79" name="TextBox 28"/>
          <p:cNvSpPr txBox="1">
            <a:spLocks noChangeArrowheads="1"/>
          </p:cNvSpPr>
          <p:nvPr/>
        </p:nvSpPr>
        <p:spPr bwMode="auto">
          <a:xfrm>
            <a:off x="2966333" y="3619777"/>
            <a:ext cx="325780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F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80" name="TextBox 29"/>
          <p:cNvSpPr txBox="1">
            <a:spLocks noChangeArrowheads="1"/>
          </p:cNvSpPr>
          <p:nvPr/>
        </p:nvSpPr>
        <p:spPr bwMode="auto">
          <a:xfrm>
            <a:off x="4341451" y="4238914"/>
            <a:ext cx="521576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K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81" name="TextBox 30"/>
          <p:cNvSpPr txBox="1">
            <a:spLocks noChangeArrowheads="1"/>
          </p:cNvSpPr>
          <p:nvPr/>
        </p:nvSpPr>
        <p:spPr bwMode="auto">
          <a:xfrm>
            <a:off x="5765527" y="3792819"/>
            <a:ext cx="312955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L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382" name="TextBox 31"/>
          <p:cNvSpPr txBox="1">
            <a:spLocks noChangeArrowheads="1"/>
          </p:cNvSpPr>
          <p:nvPr/>
        </p:nvSpPr>
        <p:spPr bwMode="auto">
          <a:xfrm>
            <a:off x="5833800" y="358983"/>
            <a:ext cx="184759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83" name="TextBox 32"/>
          <p:cNvSpPr txBox="1">
            <a:spLocks noChangeArrowheads="1"/>
          </p:cNvSpPr>
          <p:nvPr/>
        </p:nvSpPr>
        <p:spPr bwMode="auto">
          <a:xfrm>
            <a:off x="5973522" y="498686"/>
            <a:ext cx="184759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84" name="TextBox 33"/>
          <p:cNvSpPr txBox="1">
            <a:spLocks noChangeArrowheads="1"/>
          </p:cNvSpPr>
          <p:nvPr/>
        </p:nvSpPr>
        <p:spPr bwMode="auto">
          <a:xfrm>
            <a:off x="6118007" y="641564"/>
            <a:ext cx="184759" cy="369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" name="Управляющая кнопка: далее 27">
            <a:hlinkClick r:id="rId4" action="ppaction://hlinksldjump" highlightClick="1"/>
          </p:cNvPr>
          <p:cNvSpPr/>
          <p:nvPr/>
        </p:nvSpPr>
        <p:spPr>
          <a:xfrm>
            <a:off x="8189620" y="6318438"/>
            <a:ext cx="720000" cy="36000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526120" y="2466435"/>
            <a:ext cx="88900" cy="889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233335" y="235374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2772862" y="6015513"/>
          <a:ext cx="2267435" cy="690089"/>
        </p:xfrm>
        <a:graphic>
          <a:graphicData uri="http://schemas.openxmlformats.org/presentationml/2006/ole">
            <p:oleObj spid="_x0000_s82945" name="Equation" r:id="rId5" imgW="583920" imgH="177480" progId="">
              <p:embed/>
            </p:oleObj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5173118" y="5829251"/>
          <a:ext cx="1251931" cy="876352"/>
        </p:xfrm>
        <a:graphic>
          <a:graphicData uri="http://schemas.openxmlformats.org/presentationml/2006/ole">
            <p:oleObj spid="_x0000_s82946" name="Equation" r:id="rId6" imgW="253800" imgH="1774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6">
      <a:dk1>
        <a:srgbClr val="324435"/>
      </a:dk1>
      <a:lt1>
        <a:sysClr val="window" lastClr="FFFFFF"/>
      </a:lt1>
      <a:dk2>
        <a:srgbClr val="314334"/>
      </a:dk2>
      <a:lt2>
        <a:srgbClr val="BBCFBA"/>
      </a:lt2>
      <a:accent1>
        <a:srgbClr val="314630"/>
      </a:accent1>
      <a:accent2>
        <a:srgbClr val="FFFFFF"/>
      </a:accent2>
      <a:accent3>
        <a:srgbClr val="A3BFA1"/>
      </a:accent3>
      <a:accent4>
        <a:srgbClr val="709472"/>
      </a:accent4>
      <a:accent5>
        <a:srgbClr val="FE840A"/>
      </a:accent5>
      <a:accent6>
        <a:srgbClr val="FFFF00"/>
      </a:accent6>
      <a:hlink>
        <a:srgbClr val="FFFF99"/>
      </a:hlink>
      <a:folHlink>
        <a:srgbClr val="81A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753</Words>
  <Application>Microsoft Office PowerPoint</Application>
  <PresentationFormat>Экран (4:3)</PresentationFormat>
  <Paragraphs>152</Paragraphs>
  <Slides>28</Slides>
  <Notes>28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Доказать, что точки пересечения окружности радиусом 2 клеточки с линиями клеточек  разбивают окружность на 12 равных частей</vt:lpstr>
      <vt:lpstr>Симметрия точек окружности</vt:lpstr>
      <vt:lpstr>Слайд 12</vt:lpstr>
      <vt:lpstr>Длина дуги </vt:lpstr>
      <vt:lpstr>Длина дуги </vt:lpstr>
      <vt:lpstr>Длина дуги </vt:lpstr>
      <vt:lpstr>Длина дуги </vt:lpstr>
      <vt:lpstr>Длина дуги  </vt:lpstr>
      <vt:lpstr>Длина дуги </vt:lpstr>
      <vt:lpstr>Длина дуги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училка</cp:lastModifiedBy>
  <cp:revision>176</cp:revision>
  <dcterms:created xsi:type="dcterms:W3CDTF">2010-11-30T06:48:10Z</dcterms:created>
  <dcterms:modified xsi:type="dcterms:W3CDTF">2011-01-28T07:49:43Z</dcterms:modified>
</cp:coreProperties>
</file>